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3" r:id="rId3"/>
    <p:sldId id="265" r:id="rId4"/>
    <p:sldId id="266" r:id="rId5"/>
    <p:sldId id="268" r:id="rId6"/>
    <p:sldId id="269" r:id="rId7"/>
    <p:sldId id="270" r:id="rId8"/>
    <p:sldId id="271" r:id="rId9"/>
    <p:sldId id="272" r:id="rId10"/>
    <p:sldId id="273" r:id="rId11"/>
    <p:sldId id="274" r:id="rId12"/>
    <p:sldId id="275" r:id="rId13"/>
    <p:sldId id="276" r:id="rId14"/>
    <p:sldId id="277" r:id="rId15"/>
    <p:sldId id="267" r:id="rId16"/>
    <p:sldId id="262" r:id="rId17"/>
    <p:sldId id="260" r:id="rId18"/>
    <p:sldId id="264" r:id="rId19"/>
    <p:sldId id="258" r:id="rId20"/>
    <p:sldId id="282" r:id="rId21"/>
    <p:sldId id="280" r:id="rId22"/>
    <p:sldId id="284" r:id="rId23"/>
    <p:sldId id="285" r:id="rId24"/>
    <p:sldId id="26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707157-79ED-43C4-973C-E9ACF6C1C713}" v="10" dt="2021-09-17T18:33:33.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y, Brandon" userId="9f0c7d16-8f03-4f44-a917-ddfa56d12ca1" providerId="ADAL" clId="{4B707157-79ED-43C4-973C-E9ACF6C1C713}"/>
    <pc:docChg chg="custSel addSld delSld modSld sldOrd">
      <pc:chgData name="McCoy, Brandon" userId="9f0c7d16-8f03-4f44-a917-ddfa56d12ca1" providerId="ADAL" clId="{4B707157-79ED-43C4-973C-E9ACF6C1C713}" dt="2021-09-17T18:33:40.573" v="205" actId="14100"/>
      <pc:docMkLst>
        <pc:docMk/>
      </pc:docMkLst>
      <pc:sldChg chg="ord">
        <pc:chgData name="McCoy, Brandon" userId="9f0c7d16-8f03-4f44-a917-ddfa56d12ca1" providerId="ADAL" clId="{4B707157-79ED-43C4-973C-E9ACF6C1C713}" dt="2021-09-16T19:53:37.328" v="104"/>
        <pc:sldMkLst>
          <pc:docMk/>
          <pc:sldMk cId="2932854040" sldId="261"/>
        </pc:sldMkLst>
      </pc:sldChg>
      <pc:sldChg chg="del">
        <pc:chgData name="McCoy, Brandon" userId="9f0c7d16-8f03-4f44-a917-ddfa56d12ca1" providerId="ADAL" clId="{4B707157-79ED-43C4-973C-E9ACF6C1C713}" dt="2021-09-16T19:52:22.044" v="1" actId="2696"/>
        <pc:sldMkLst>
          <pc:docMk/>
          <pc:sldMk cId="3375774489" sldId="283"/>
        </pc:sldMkLst>
      </pc:sldChg>
      <pc:sldChg chg="addSp modSp mod">
        <pc:chgData name="McCoy, Brandon" userId="9f0c7d16-8f03-4f44-a917-ddfa56d12ca1" providerId="ADAL" clId="{4B707157-79ED-43C4-973C-E9ACF6C1C713}" dt="2021-09-17T18:33:40.573" v="205" actId="14100"/>
        <pc:sldMkLst>
          <pc:docMk/>
          <pc:sldMk cId="3661357167" sldId="284"/>
        </pc:sldMkLst>
        <pc:spChg chg="mod">
          <ac:chgData name="McCoy, Brandon" userId="9f0c7d16-8f03-4f44-a917-ddfa56d12ca1" providerId="ADAL" clId="{4B707157-79ED-43C4-973C-E9ACF6C1C713}" dt="2021-09-17T18:31:44.453" v="115" actId="14100"/>
          <ac:spMkLst>
            <pc:docMk/>
            <pc:sldMk cId="3661357167" sldId="284"/>
            <ac:spMk id="17" creationId="{00000000-0000-0000-0000-000000000000}"/>
          </ac:spMkLst>
        </pc:spChg>
        <pc:spChg chg="add mod">
          <ac:chgData name="McCoy, Brandon" userId="9f0c7d16-8f03-4f44-a917-ddfa56d12ca1" providerId="ADAL" clId="{4B707157-79ED-43C4-973C-E9ACF6C1C713}" dt="2021-09-17T18:33:40.573" v="205" actId="14100"/>
          <ac:spMkLst>
            <pc:docMk/>
            <pc:sldMk cId="3661357167" sldId="284"/>
            <ac:spMk id="31" creationId="{91753248-E056-4D20-9A4F-189E66CADBDB}"/>
          </ac:spMkLst>
        </pc:spChg>
        <pc:spChg chg="mod">
          <ac:chgData name="McCoy, Brandon" userId="9f0c7d16-8f03-4f44-a917-ddfa56d12ca1" providerId="ADAL" clId="{4B707157-79ED-43C4-973C-E9ACF6C1C713}" dt="2021-09-17T18:33:06.005" v="201" actId="20577"/>
          <ac:spMkLst>
            <pc:docMk/>
            <pc:sldMk cId="3661357167" sldId="284"/>
            <ac:spMk id="32" creationId="{E8ECAB43-38B5-443F-A587-E9C3A9AFD49C}"/>
          </ac:spMkLst>
        </pc:spChg>
        <pc:spChg chg="mod">
          <ac:chgData name="McCoy, Brandon" userId="9f0c7d16-8f03-4f44-a917-ddfa56d12ca1" providerId="ADAL" clId="{4B707157-79ED-43C4-973C-E9ACF6C1C713}" dt="2021-09-17T18:33:33.880" v="204" actId="20577"/>
          <ac:spMkLst>
            <pc:docMk/>
            <pc:sldMk cId="3661357167" sldId="284"/>
            <ac:spMk id="33" creationId="{33453F20-4DA1-45E8-B2CC-1D6D195DAA70}"/>
          </ac:spMkLst>
        </pc:spChg>
        <pc:spChg chg="mod">
          <ac:chgData name="McCoy, Brandon" userId="9f0c7d16-8f03-4f44-a917-ddfa56d12ca1" providerId="ADAL" clId="{4B707157-79ED-43C4-973C-E9ACF6C1C713}" dt="2021-09-17T18:33:30.657" v="203" actId="20577"/>
          <ac:spMkLst>
            <pc:docMk/>
            <pc:sldMk cId="3661357167" sldId="284"/>
            <ac:spMk id="34" creationId="{2E0DD4D7-088E-4041-AD81-592846B0FDD8}"/>
          </ac:spMkLst>
        </pc:spChg>
        <pc:spChg chg="mod">
          <ac:chgData name="McCoy, Brandon" userId="9f0c7d16-8f03-4f44-a917-ddfa56d12ca1" providerId="ADAL" clId="{4B707157-79ED-43C4-973C-E9ACF6C1C713}" dt="2021-09-17T18:31:38.294" v="113" actId="14100"/>
          <ac:spMkLst>
            <pc:docMk/>
            <pc:sldMk cId="3661357167" sldId="284"/>
            <ac:spMk id="45" creationId="{00000000-0000-0000-0000-000000000000}"/>
          </ac:spMkLst>
        </pc:spChg>
        <pc:spChg chg="mod">
          <ac:chgData name="McCoy, Brandon" userId="9f0c7d16-8f03-4f44-a917-ddfa56d12ca1" providerId="ADAL" clId="{4B707157-79ED-43C4-973C-E9ACF6C1C713}" dt="2021-09-17T18:31:29.607" v="110" actId="14100"/>
          <ac:spMkLst>
            <pc:docMk/>
            <pc:sldMk cId="3661357167" sldId="284"/>
            <ac:spMk id="50" creationId="{00000000-0000-0000-0000-000000000000}"/>
          </ac:spMkLst>
        </pc:spChg>
        <pc:spChg chg="mod">
          <ac:chgData name="McCoy, Brandon" userId="9f0c7d16-8f03-4f44-a917-ddfa56d12ca1" providerId="ADAL" clId="{4B707157-79ED-43C4-973C-E9ACF6C1C713}" dt="2021-09-17T18:31:21.843" v="108" actId="14100"/>
          <ac:spMkLst>
            <pc:docMk/>
            <pc:sldMk cId="3661357167" sldId="284"/>
            <ac:spMk id="59" creationId="{00000000-0000-0000-0000-000000000000}"/>
          </ac:spMkLst>
        </pc:spChg>
        <pc:spChg chg="mod">
          <ac:chgData name="McCoy, Brandon" userId="9f0c7d16-8f03-4f44-a917-ddfa56d12ca1" providerId="ADAL" clId="{4B707157-79ED-43C4-973C-E9ACF6C1C713}" dt="2021-09-17T18:31:25.326" v="109" actId="14100"/>
          <ac:spMkLst>
            <pc:docMk/>
            <pc:sldMk cId="3661357167" sldId="284"/>
            <ac:spMk id="61" creationId="{00000000-0000-0000-0000-000000000000}"/>
          </ac:spMkLst>
        </pc:spChg>
        <pc:spChg chg="mod">
          <ac:chgData name="McCoy, Brandon" userId="9f0c7d16-8f03-4f44-a917-ddfa56d12ca1" providerId="ADAL" clId="{4B707157-79ED-43C4-973C-E9ACF6C1C713}" dt="2021-09-17T18:31:41.741" v="114" actId="14100"/>
          <ac:spMkLst>
            <pc:docMk/>
            <pc:sldMk cId="3661357167" sldId="284"/>
            <ac:spMk id="127" creationId="{00000000-0000-0000-0000-000000000000}"/>
          </ac:spMkLst>
        </pc:spChg>
        <pc:spChg chg="mod">
          <ac:chgData name="McCoy, Brandon" userId="9f0c7d16-8f03-4f44-a917-ddfa56d12ca1" providerId="ADAL" clId="{4B707157-79ED-43C4-973C-E9ACF6C1C713}" dt="2021-09-17T18:31:55.174" v="116" actId="1076"/>
          <ac:spMkLst>
            <pc:docMk/>
            <pc:sldMk cId="3661357167" sldId="284"/>
            <ac:spMk id="132" creationId="{00000000-0000-0000-0000-000000000000}"/>
          </ac:spMkLst>
        </pc:spChg>
        <pc:grpChg chg="mod">
          <ac:chgData name="McCoy, Brandon" userId="9f0c7d16-8f03-4f44-a917-ddfa56d12ca1" providerId="ADAL" clId="{4B707157-79ED-43C4-973C-E9ACF6C1C713}" dt="2021-09-17T18:31:17.835" v="107" actId="1076"/>
          <ac:grpSpMkLst>
            <pc:docMk/>
            <pc:sldMk cId="3661357167" sldId="284"/>
            <ac:grpSpMk id="35" creationId="{0D61C817-6D1A-47E0-AB80-D7F0F5817711}"/>
          </ac:grpSpMkLst>
        </pc:grpChg>
      </pc:sldChg>
      <pc:sldChg chg="modSp add mod">
        <pc:chgData name="McCoy, Brandon" userId="9f0c7d16-8f03-4f44-a917-ddfa56d12ca1" providerId="ADAL" clId="{4B707157-79ED-43C4-973C-E9ACF6C1C713}" dt="2021-09-16T19:53:34.323" v="102" actId="20577"/>
        <pc:sldMkLst>
          <pc:docMk/>
          <pc:sldMk cId="3775213669" sldId="285"/>
        </pc:sldMkLst>
        <pc:spChg chg="mod">
          <ac:chgData name="McCoy, Brandon" userId="9f0c7d16-8f03-4f44-a917-ddfa56d12ca1" providerId="ADAL" clId="{4B707157-79ED-43C4-973C-E9ACF6C1C713}" dt="2021-09-16T19:53:34.323" v="102" actId="20577"/>
          <ac:spMkLst>
            <pc:docMk/>
            <pc:sldMk cId="3775213669" sldId="285"/>
            <ac:spMk id="39"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780183727034"/>
          <c:y val="2.7777777777777801E-2"/>
          <c:w val="0.84408092738407703"/>
          <c:h val="0.80858048993875797"/>
        </c:manualLayout>
      </c:layout>
      <c:scatterChart>
        <c:scatterStyle val="smoothMarker"/>
        <c:varyColors val="0"/>
        <c:ser>
          <c:idx val="1"/>
          <c:order val="0"/>
          <c:spPr>
            <a:ln w="25400">
              <a:solidFill>
                <a:schemeClr val="accent4"/>
              </a:solidFill>
            </a:ln>
          </c:spPr>
          <c:marker>
            <c:symbol val="none"/>
          </c:marker>
          <c:xVal>
            <c:numRef>
              <c:f>Sheet1!$B$3:$B$27</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Sheet1!$M$3:$M$27</c:f>
              <c:numCache>
                <c:formatCode>General</c:formatCode>
                <c:ptCount val="25"/>
                <c:pt idx="0">
                  <c:v>0</c:v>
                </c:pt>
                <c:pt idx="1">
                  <c:v>20</c:v>
                </c:pt>
                <c:pt idx="2">
                  <c:v>33</c:v>
                </c:pt>
                <c:pt idx="3">
                  <c:v>42</c:v>
                </c:pt>
                <c:pt idx="4">
                  <c:v>50</c:v>
                </c:pt>
                <c:pt idx="5">
                  <c:v>57</c:v>
                </c:pt>
                <c:pt idx="6">
                  <c:v>63</c:v>
                </c:pt>
                <c:pt idx="7">
                  <c:v>68.400000000000006</c:v>
                </c:pt>
                <c:pt idx="8">
                  <c:v>73.2</c:v>
                </c:pt>
                <c:pt idx="9">
                  <c:v>77.400000000000006</c:v>
                </c:pt>
                <c:pt idx="10">
                  <c:v>81</c:v>
                </c:pt>
                <c:pt idx="11">
                  <c:v>84</c:v>
                </c:pt>
                <c:pt idx="12">
                  <c:v>86.4</c:v>
                </c:pt>
                <c:pt idx="13">
                  <c:v>88.2</c:v>
                </c:pt>
                <c:pt idx="14">
                  <c:v>89.4</c:v>
                </c:pt>
                <c:pt idx="15">
                  <c:v>90</c:v>
                </c:pt>
                <c:pt idx="16">
                  <c:v>90</c:v>
                </c:pt>
                <c:pt idx="17">
                  <c:v>90</c:v>
                </c:pt>
                <c:pt idx="18">
                  <c:v>90</c:v>
                </c:pt>
                <c:pt idx="19">
                  <c:v>90</c:v>
                </c:pt>
                <c:pt idx="20">
                  <c:v>90</c:v>
                </c:pt>
                <c:pt idx="21">
                  <c:v>90</c:v>
                </c:pt>
                <c:pt idx="22">
                  <c:v>90</c:v>
                </c:pt>
                <c:pt idx="23">
                  <c:v>90</c:v>
                </c:pt>
                <c:pt idx="24">
                  <c:v>90</c:v>
                </c:pt>
              </c:numCache>
            </c:numRef>
          </c:yVal>
          <c:smooth val="1"/>
          <c:extLst>
            <c:ext xmlns:c16="http://schemas.microsoft.com/office/drawing/2014/chart" uri="{C3380CC4-5D6E-409C-BE32-E72D297353CC}">
              <c16:uniqueId val="{00000000-945F-44BC-A71F-EC29ECFA062F}"/>
            </c:ext>
          </c:extLst>
        </c:ser>
        <c:dLbls>
          <c:showLegendKey val="0"/>
          <c:showVal val="0"/>
          <c:showCatName val="0"/>
          <c:showSerName val="0"/>
          <c:showPercent val="0"/>
          <c:showBubbleSize val="0"/>
        </c:dLbls>
        <c:axId val="211656240"/>
        <c:axId val="211654672"/>
      </c:scatterChart>
      <c:valAx>
        <c:axId val="211656240"/>
        <c:scaling>
          <c:orientation val="minMax"/>
          <c:max val="24"/>
        </c:scaling>
        <c:delete val="0"/>
        <c:axPos val="b"/>
        <c:title>
          <c:tx>
            <c:rich>
              <a:bodyPr/>
              <a:lstStyle/>
              <a:p>
                <a:pPr>
                  <a:defRPr lang="en-GB" b="0"/>
                </a:pPr>
                <a:r>
                  <a:rPr lang="en-US" b="0"/>
                  <a:t>Hours of study per day</a:t>
                </a:r>
              </a:p>
            </c:rich>
          </c:tx>
          <c:overlay val="0"/>
        </c:title>
        <c:numFmt formatCode="General" sourceLinked="1"/>
        <c:majorTickMark val="out"/>
        <c:minorTickMark val="none"/>
        <c:tickLblPos val="nextTo"/>
        <c:txPr>
          <a:bodyPr/>
          <a:lstStyle/>
          <a:p>
            <a:pPr>
              <a:defRPr lang="en-GB"/>
            </a:pPr>
            <a:endParaRPr lang="en-US"/>
          </a:p>
        </c:txPr>
        <c:crossAx val="211654672"/>
        <c:crosses val="autoZero"/>
        <c:crossBetween val="midCat"/>
        <c:majorUnit val="1"/>
      </c:valAx>
      <c:valAx>
        <c:axId val="211654672"/>
        <c:scaling>
          <c:orientation val="minMax"/>
        </c:scaling>
        <c:delete val="0"/>
        <c:axPos val="l"/>
        <c:title>
          <c:tx>
            <c:rich>
              <a:bodyPr rot="-5400000" vert="horz"/>
              <a:lstStyle/>
              <a:p>
                <a:pPr>
                  <a:defRPr lang="en-GB" b="0"/>
                </a:pPr>
                <a:r>
                  <a:rPr lang="en-US" b="0"/>
                  <a:t>Final grade</a:t>
                </a:r>
              </a:p>
            </c:rich>
          </c:tx>
          <c:layout>
            <c:manualLayout>
              <c:xMode val="edge"/>
              <c:yMode val="edge"/>
              <c:x val="9.7843781479387709E-4"/>
              <c:y val="0.27000628178824199"/>
            </c:manualLayout>
          </c:layout>
          <c:overlay val="0"/>
        </c:title>
        <c:numFmt formatCode="General" sourceLinked="1"/>
        <c:majorTickMark val="out"/>
        <c:minorTickMark val="none"/>
        <c:tickLblPos val="nextTo"/>
        <c:txPr>
          <a:bodyPr/>
          <a:lstStyle/>
          <a:p>
            <a:pPr>
              <a:defRPr lang="en-GB"/>
            </a:pPr>
            <a:endParaRPr lang="en-US"/>
          </a:p>
        </c:txPr>
        <c:crossAx val="211656240"/>
        <c:crosses val="autoZero"/>
        <c:crossBetween val="midCat"/>
      </c:valAx>
    </c:plotArea>
    <c:plotVisOnly val="1"/>
    <c:dispBlanksAs val="gap"/>
    <c:showDLblsOverMax val="0"/>
  </c:chart>
  <c:spPr>
    <a:ln>
      <a:noFill/>
    </a:ln>
  </c:spPr>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780183727034"/>
          <c:y val="2.7777777777777801E-2"/>
          <c:w val="0.84408092738407703"/>
          <c:h val="0.80858048993875797"/>
        </c:manualLayout>
      </c:layout>
      <c:scatterChart>
        <c:scatterStyle val="smoothMarker"/>
        <c:varyColors val="0"/>
        <c:ser>
          <c:idx val="1"/>
          <c:order val="0"/>
          <c:spPr>
            <a:ln w="25400">
              <a:solidFill>
                <a:schemeClr val="accent4"/>
              </a:solidFill>
            </a:ln>
          </c:spPr>
          <c:marker>
            <c:symbol val="none"/>
          </c:marker>
          <c:xVal>
            <c:numRef>
              <c:f>Sheet1!$B$3:$B$27</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Sheet1!$M$3:$M$27</c:f>
              <c:numCache>
                <c:formatCode>General</c:formatCode>
                <c:ptCount val="25"/>
                <c:pt idx="0">
                  <c:v>0</c:v>
                </c:pt>
                <c:pt idx="1">
                  <c:v>20</c:v>
                </c:pt>
                <c:pt idx="2">
                  <c:v>33</c:v>
                </c:pt>
                <c:pt idx="3">
                  <c:v>42</c:v>
                </c:pt>
                <c:pt idx="4">
                  <c:v>50</c:v>
                </c:pt>
                <c:pt idx="5">
                  <c:v>57</c:v>
                </c:pt>
                <c:pt idx="6">
                  <c:v>63</c:v>
                </c:pt>
                <c:pt idx="7">
                  <c:v>68.400000000000006</c:v>
                </c:pt>
                <c:pt idx="8">
                  <c:v>73.2</c:v>
                </c:pt>
                <c:pt idx="9">
                  <c:v>77.400000000000006</c:v>
                </c:pt>
                <c:pt idx="10">
                  <c:v>81</c:v>
                </c:pt>
                <c:pt idx="11">
                  <c:v>84</c:v>
                </c:pt>
                <c:pt idx="12">
                  <c:v>86.4</c:v>
                </c:pt>
                <c:pt idx="13">
                  <c:v>88.2</c:v>
                </c:pt>
                <c:pt idx="14">
                  <c:v>89.4</c:v>
                </c:pt>
                <c:pt idx="15">
                  <c:v>90</c:v>
                </c:pt>
                <c:pt idx="16">
                  <c:v>90</c:v>
                </c:pt>
                <c:pt idx="17">
                  <c:v>90</c:v>
                </c:pt>
                <c:pt idx="18">
                  <c:v>90</c:v>
                </c:pt>
                <c:pt idx="19">
                  <c:v>90</c:v>
                </c:pt>
                <c:pt idx="20">
                  <c:v>90</c:v>
                </c:pt>
                <c:pt idx="21">
                  <c:v>90</c:v>
                </c:pt>
                <c:pt idx="22">
                  <c:v>90</c:v>
                </c:pt>
                <c:pt idx="23">
                  <c:v>90</c:v>
                </c:pt>
                <c:pt idx="24">
                  <c:v>90</c:v>
                </c:pt>
              </c:numCache>
            </c:numRef>
          </c:yVal>
          <c:smooth val="1"/>
          <c:extLst>
            <c:ext xmlns:c16="http://schemas.microsoft.com/office/drawing/2014/chart" uri="{C3380CC4-5D6E-409C-BE32-E72D297353CC}">
              <c16:uniqueId val="{00000000-945F-44BC-A71F-EC29ECFA062F}"/>
            </c:ext>
          </c:extLst>
        </c:ser>
        <c:dLbls>
          <c:showLegendKey val="0"/>
          <c:showVal val="0"/>
          <c:showCatName val="0"/>
          <c:showSerName val="0"/>
          <c:showPercent val="0"/>
          <c:showBubbleSize val="0"/>
        </c:dLbls>
        <c:axId val="211656240"/>
        <c:axId val="211654672"/>
      </c:scatterChart>
      <c:valAx>
        <c:axId val="211656240"/>
        <c:scaling>
          <c:orientation val="minMax"/>
          <c:max val="24"/>
        </c:scaling>
        <c:delete val="0"/>
        <c:axPos val="b"/>
        <c:title>
          <c:tx>
            <c:rich>
              <a:bodyPr/>
              <a:lstStyle/>
              <a:p>
                <a:pPr>
                  <a:defRPr lang="en-GB" b="0"/>
                </a:pPr>
                <a:r>
                  <a:rPr lang="en-US" b="0"/>
                  <a:t>Hours of study per day</a:t>
                </a:r>
              </a:p>
            </c:rich>
          </c:tx>
          <c:overlay val="0"/>
        </c:title>
        <c:numFmt formatCode="General" sourceLinked="1"/>
        <c:majorTickMark val="out"/>
        <c:minorTickMark val="none"/>
        <c:tickLblPos val="nextTo"/>
        <c:txPr>
          <a:bodyPr/>
          <a:lstStyle/>
          <a:p>
            <a:pPr>
              <a:defRPr lang="en-GB"/>
            </a:pPr>
            <a:endParaRPr lang="en-US"/>
          </a:p>
        </c:txPr>
        <c:crossAx val="211654672"/>
        <c:crosses val="autoZero"/>
        <c:crossBetween val="midCat"/>
        <c:majorUnit val="1"/>
      </c:valAx>
      <c:valAx>
        <c:axId val="211654672"/>
        <c:scaling>
          <c:orientation val="minMax"/>
        </c:scaling>
        <c:delete val="0"/>
        <c:axPos val="l"/>
        <c:title>
          <c:tx>
            <c:rich>
              <a:bodyPr rot="-5400000" vert="horz"/>
              <a:lstStyle/>
              <a:p>
                <a:pPr>
                  <a:defRPr lang="en-GB" b="0"/>
                </a:pPr>
                <a:r>
                  <a:rPr lang="en-US" b="0"/>
                  <a:t>Final grade</a:t>
                </a:r>
              </a:p>
            </c:rich>
          </c:tx>
          <c:layout>
            <c:manualLayout>
              <c:xMode val="edge"/>
              <c:yMode val="edge"/>
              <c:x val="9.7843781479387709E-4"/>
              <c:y val="0.27000628178824199"/>
            </c:manualLayout>
          </c:layout>
          <c:overlay val="0"/>
        </c:title>
        <c:numFmt formatCode="General" sourceLinked="1"/>
        <c:majorTickMark val="out"/>
        <c:minorTickMark val="none"/>
        <c:tickLblPos val="nextTo"/>
        <c:txPr>
          <a:bodyPr/>
          <a:lstStyle/>
          <a:p>
            <a:pPr>
              <a:defRPr lang="en-GB"/>
            </a:pPr>
            <a:endParaRPr lang="en-US"/>
          </a:p>
        </c:txPr>
        <c:crossAx val="211656240"/>
        <c:crosses val="autoZero"/>
        <c:crossBetween val="midCat"/>
      </c:valAx>
    </c:plotArea>
    <c:plotVisOnly val="1"/>
    <c:dispBlanksAs val="gap"/>
    <c:showDLblsOverMax val="0"/>
  </c:chart>
  <c:spPr>
    <a:ln>
      <a:noFill/>
    </a:ln>
  </c:spPr>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780183727034"/>
          <c:y val="2.7777777777777801E-2"/>
          <c:w val="0.84408092738407703"/>
          <c:h val="0.80858048993875797"/>
        </c:manualLayout>
      </c:layout>
      <c:scatterChart>
        <c:scatterStyle val="smoothMarker"/>
        <c:varyColors val="0"/>
        <c:ser>
          <c:idx val="1"/>
          <c:order val="0"/>
          <c:spPr>
            <a:ln w="25400">
              <a:solidFill>
                <a:schemeClr val="accent4"/>
              </a:solidFill>
            </a:ln>
          </c:spPr>
          <c:marker>
            <c:symbol val="none"/>
          </c:marker>
          <c:xVal>
            <c:numRef>
              <c:f>Sheet1!$B$3:$B$27</c:f>
              <c:numCache>
                <c:formatCode>General</c:formatCode>
                <c:ptCount val="2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Sheet1!$M$3:$M$27</c:f>
              <c:numCache>
                <c:formatCode>General</c:formatCode>
                <c:ptCount val="25"/>
                <c:pt idx="0">
                  <c:v>0</c:v>
                </c:pt>
                <c:pt idx="1">
                  <c:v>20</c:v>
                </c:pt>
                <c:pt idx="2">
                  <c:v>33</c:v>
                </c:pt>
                <c:pt idx="3">
                  <c:v>42</c:v>
                </c:pt>
                <c:pt idx="4">
                  <c:v>50</c:v>
                </c:pt>
                <c:pt idx="5">
                  <c:v>57</c:v>
                </c:pt>
                <c:pt idx="6">
                  <c:v>63</c:v>
                </c:pt>
                <c:pt idx="7">
                  <c:v>68.400000000000006</c:v>
                </c:pt>
                <c:pt idx="8">
                  <c:v>73.2</c:v>
                </c:pt>
                <c:pt idx="9">
                  <c:v>77.400000000000006</c:v>
                </c:pt>
                <c:pt idx="10">
                  <c:v>81</c:v>
                </c:pt>
                <c:pt idx="11">
                  <c:v>84</c:v>
                </c:pt>
                <c:pt idx="12">
                  <c:v>86.4</c:v>
                </c:pt>
                <c:pt idx="13">
                  <c:v>88.2</c:v>
                </c:pt>
                <c:pt idx="14">
                  <c:v>89.4</c:v>
                </c:pt>
                <c:pt idx="15">
                  <c:v>90</c:v>
                </c:pt>
                <c:pt idx="16">
                  <c:v>90</c:v>
                </c:pt>
                <c:pt idx="17">
                  <c:v>90</c:v>
                </c:pt>
                <c:pt idx="18">
                  <c:v>90</c:v>
                </c:pt>
                <c:pt idx="19">
                  <c:v>90</c:v>
                </c:pt>
                <c:pt idx="20">
                  <c:v>90</c:v>
                </c:pt>
                <c:pt idx="21">
                  <c:v>90</c:v>
                </c:pt>
                <c:pt idx="22">
                  <c:v>90</c:v>
                </c:pt>
                <c:pt idx="23">
                  <c:v>90</c:v>
                </c:pt>
                <c:pt idx="24">
                  <c:v>90</c:v>
                </c:pt>
              </c:numCache>
            </c:numRef>
          </c:yVal>
          <c:smooth val="1"/>
          <c:extLst>
            <c:ext xmlns:c16="http://schemas.microsoft.com/office/drawing/2014/chart" uri="{C3380CC4-5D6E-409C-BE32-E72D297353CC}">
              <c16:uniqueId val="{00000000-945F-44BC-A71F-EC29ECFA062F}"/>
            </c:ext>
          </c:extLst>
        </c:ser>
        <c:dLbls>
          <c:showLegendKey val="0"/>
          <c:showVal val="0"/>
          <c:showCatName val="0"/>
          <c:showSerName val="0"/>
          <c:showPercent val="0"/>
          <c:showBubbleSize val="0"/>
        </c:dLbls>
        <c:axId val="211656240"/>
        <c:axId val="211654672"/>
      </c:scatterChart>
      <c:valAx>
        <c:axId val="211656240"/>
        <c:scaling>
          <c:orientation val="minMax"/>
          <c:max val="24"/>
        </c:scaling>
        <c:delete val="0"/>
        <c:axPos val="b"/>
        <c:title>
          <c:tx>
            <c:rich>
              <a:bodyPr/>
              <a:lstStyle/>
              <a:p>
                <a:pPr>
                  <a:defRPr lang="en-GB" b="0"/>
                </a:pPr>
                <a:r>
                  <a:rPr lang="en-US" b="0"/>
                  <a:t>Hours of study per day</a:t>
                </a:r>
              </a:p>
            </c:rich>
          </c:tx>
          <c:overlay val="0"/>
        </c:title>
        <c:numFmt formatCode="General" sourceLinked="1"/>
        <c:majorTickMark val="out"/>
        <c:minorTickMark val="none"/>
        <c:tickLblPos val="nextTo"/>
        <c:txPr>
          <a:bodyPr/>
          <a:lstStyle/>
          <a:p>
            <a:pPr>
              <a:defRPr lang="en-GB"/>
            </a:pPr>
            <a:endParaRPr lang="en-US"/>
          </a:p>
        </c:txPr>
        <c:crossAx val="211654672"/>
        <c:crosses val="autoZero"/>
        <c:crossBetween val="midCat"/>
        <c:majorUnit val="1"/>
      </c:valAx>
      <c:valAx>
        <c:axId val="211654672"/>
        <c:scaling>
          <c:orientation val="minMax"/>
        </c:scaling>
        <c:delete val="0"/>
        <c:axPos val="l"/>
        <c:title>
          <c:tx>
            <c:rich>
              <a:bodyPr rot="-5400000" vert="horz"/>
              <a:lstStyle/>
              <a:p>
                <a:pPr>
                  <a:defRPr lang="en-GB" b="0"/>
                </a:pPr>
                <a:r>
                  <a:rPr lang="en-US" b="0"/>
                  <a:t>Final grade</a:t>
                </a:r>
              </a:p>
            </c:rich>
          </c:tx>
          <c:layout>
            <c:manualLayout>
              <c:xMode val="edge"/>
              <c:yMode val="edge"/>
              <c:x val="9.7843781479387709E-4"/>
              <c:y val="0.27000628178824199"/>
            </c:manualLayout>
          </c:layout>
          <c:overlay val="0"/>
        </c:title>
        <c:numFmt formatCode="General" sourceLinked="1"/>
        <c:majorTickMark val="out"/>
        <c:minorTickMark val="none"/>
        <c:tickLblPos val="nextTo"/>
        <c:txPr>
          <a:bodyPr/>
          <a:lstStyle/>
          <a:p>
            <a:pPr>
              <a:defRPr lang="en-GB"/>
            </a:pPr>
            <a:endParaRPr lang="en-US"/>
          </a:p>
        </c:txPr>
        <c:crossAx val="211656240"/>
        <c:crosses val="autoZero"/>
        <c:crossBetween val="midCat"/>
      </c:valAx>
    </c:plotArea>
    <c:plotVisOnly val="1"/>
    <c:dispBlanksAs val="gap"/>
    <c:showDLblsOverMax val="0"/>
  </c:chart>
  <c:spPr>
    <a:ln>
      <a:noFill/>
    </a:ln>
  </c:spPr>
  <c:txPr>
    <a:bodyPr/>
    <a:lstStyle/>
    <a:p>
      <a:pPr>
        <a:defRPr sz="16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453D0-858D-4600-8854-7FE451BDD4B3}" type="datetimeFigureOut">
              <a:rPr lang="en-US" smtClean="0"/>
              <a:t>9/17/2021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105180-EB12-4E3C-91AE-99718434075E}" type="slidenum">
              <a:rPr lang="en-US" smtClean="0"/>
              <a:t>‹#›</a:t>
            </a:fld>
            <a:endParaRPr lang="en-US"/>
          </a:p>
        </p:txBody>
      </p:sp>
    </p:spTree>
    <p:extLst>
      <p:ext uri="{BB962C8B-B14F-4D97-AF65-F5344CB8AC3E}">
        <p14:creationId xmlns:p14="http://schemas.microsoft.com/office/powerpoint/2010/main" val="1864227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07C6-137D-4F2E-B4C8-D9955F55BB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5E6A8B-1B0C-4097-B80C-C8F1213C3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0AA942-81DD-4A5C-A6DA-269FEACDB4C5}"/>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5" name="Footer Placeholder 4">
            <a:extLst>
              <a:ext uri="{FF2B5EF4-FFF2-40B4-BE49-F238E27FC236}">
                <a16:creationId xmlns:a16="http://schemas.microsoft.com/office/drawing/2014/main" id="{0B41CC7A-1862-4248-8F49-F3D2B873C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53E567-9FA9-4818-8F48-59972C8A0875}"/>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230363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5A13-F10D-446C-8001-0870815A25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2B18EF-CF06-4C33-B3EE-B0CFDFCF90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45A40-E0A5-4EAE-877A-64F6925D8469}"/>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5" name="Footer Placeholder 4">
            <a:extLst>
              <a:ext uri="{FF2B5EF4-FFF2-40B4-BE49-F238E27FC236}">
                <a16:creationId xmlns:a16="http://schemas.microsoft.com/office/drawing/2014/main" id="{193755EE-1717-4356-A7A0-0CB4FA031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26322-C0E8-46A4-92F8-C07143B341D8}"/>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324490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1FDD9C-F543-420D-AE61-06EE496A0F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A206D-490B-46A4-A7D2-2AEC803FB5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660F0F-F997-4980-9FA4-896314F6D5E7}"/>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5" name="Footer Placeholder 4">
            <a:extLst>
              <a:ext uri="{FF2B5EF4-FFF2-40B4-BE49-F238E27FC236}">
                <a16:creationId xmlns:a16="http://schemas.microsoft.com/office/drawing/2014/main" id="{FC618E2F-CC4B-46AD-AA22-9738AFEB1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B39FD-6AC2-4B70-9D67-D73171926A32}"/>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172855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C88E6-73BA-4B83-A737-4CAF455F30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6149A7-4E37-464F-9E31-F412771CB4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413AE5-DB6E-4DDD-A12A-3314702723DF}"/>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5" name="Footer Placeholder 4">
            <a:extLst>
              <a:ext uri="{FF2B5EF4-FFF2-40B4-BE49-F238E27FC236}">
                <a16:creationId xmlns:a16="http://schemas.microsoft.com/office/drawing/2014/main" id="{3FDBD2AF-8407-4B4F-9DDA-AB07D104A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77616-FDEE-4C03-B5EF-6E59D7522C2A}"/>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91515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7D75-3923-4B8F-89A2-F9EAB47E32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B234FB-EDB3-4EE1-ACE3-DD69090A55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F33DCB-5A6A-40FE-AFB5-F3E9DC3E7C82}"/>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5" name="Footer Placeholder 4">
            <a:extLst>
              <a:ext uri="{FF2B5EF4-FFF2-40B4-BE49-F238E27FC236}">
                <a16:creationId xmlns:a16="http://schemas.microsoft.com/office/drawing/2014/main" id="{65432E1B-12E0-4493-B347-21339DB2F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952BB-4350-4173-BA80-55BB2B287815}"/>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34345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600E-4118-446E-AFC4-8727B33830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334AFF-DE5C-4C0A-99A5-3342E840CC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FAF0D5-4420-4210-B045-580EE9A6A5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9DB10-4174-4BD1-8EEF-C9089AA156BC}"/>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6" name="Footer Placeholder 5">
            <a:extLst>
              <a:ext uri="{FF2B5EF4-FFF2-40B4-BE49-F238E27FC236}">
                <a16:creationId xmlns:a16="http://schemas.microsoft.com/office/drawing/2014/main" id="{E4F244D7-AF62-4B9F-941E-CA24554E0E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34FD7-F8C1-416D-907C-B271FD3400D4}"/>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10769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EE895-6760-418B-A76F-6608EC8E15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D57836-0B7F-42F2-80EE-CF62A3454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16301E-7115-4D5C-83D6-737E851BA0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49B9D8-C97C-49B1-869B-839C6140BA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EEB479-607A-42EE-B37A-26A86B7376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B518A-C5BF-460B-8849-FF6AAFBBA67E}"/>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8" name="Footer Placeholder 7">
            <a:extLst>
              <a:ext uri="{FF2B5EF4-FFF2-40B4-BE49-F238E27FC236}">
                <a16:creationId xmlns:a16="http://schemas.microsoft.com/office/drawing/2014/main" id="{78166135-089D-47CF-966F-3B8ADD55F6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327291-82CF-4A19-B65F-25E7BCBB7136}"/>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204772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425F-AED5-404D-892F-DE473DA1EA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F5200F-06CA-432A-A8CD-400C2381A9E3}"/>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4" name="Footer Placeholder 3">
            <a:extLst>
              <a:ext uri="{FF2B5EF4-FFF2-40B4-BE49-F238E27FC236}">
                <a16:creationId xmlns:a16="http://schemas.microsoft.com/office/drawing/2014/main" id="{87995033-2609-43A5-A05C-8C4AF9EF2A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1286E8-9667-4C70-8D56-995899E31B6C}"/>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326138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6E5B86-D40A-422D-9DB2-F0DB6781EF3B}"/>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3" name="Footer Placeholder 2">
            <a:extLst>
              <a:ext uri="{FF2B5EF4-FFF2-40B4-BE49-F238E27FC236}">
                <a16:creationId xmlns:a16="http://schemas.microsoft.com/office/drawing/2014/main" id="{8D87DE01-CF18-4603-999A-E83D6FBD3E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CA53C9-E248-41A0-BB71-CA295E1BD927}"/>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1925861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F69E-8CB8-4E15-9F1D-33203DAAB6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75C302-35E5-419F-98A7-0F9FDC698B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ACCAE9-7058-43BC-9229-66C3A5EE0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D5F3E-A35E-4AFB-96F4-AB2EEEEE341C}"/>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6" name="Footer Placeholder 5">
            <a:extLst>
              <a:ext uri="{FF2B5EF4-FFF2-40B4-BE49-F238E27FC236}">
                <a16:creationId xmlns:a16="http://schemas.microsoft.com/office/drawing/2014/main" id="{1B60EC7A-ADEE-4AFF-B8CA-E3FDD1CF58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897B3-729F-4094-BF9E-E2D0D9BE6F0F}"/>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346332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2CD9-2140-4B5D-86D9-6D2C1D233B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441B0-018E-4173-A372-E9328C4B7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06AFF1-A6D9-4928-A885-53AD50974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741FB7-D3C6-4B7F-BBA9-419F65D4C3E2}"/>
              </a:ext>
            </a:extLst>
          </p:cNvPr>
          <p:cNvSpPr>
            <a:spLocks noGrp="1"/>
          </p:cNvSpPr>
          <p:nvPr>
            <p:ph type="dt" sz="half" idx="10"/>
          </p:nvPr>
        </p:nvSpPr>
        <p:spPr/>
        <p:txBody>
          <a:bodyPr/>
          <a:lstStyle/>
          <a:p>
            <a:fld id="{6D59426B-2514-4D97-822C-E756D30A658B}" type="datetimeFigureOut">
              <a:rPr lang="en-US" smtClean="0"/>
              <a:t>9/17/2021</a:t>
            </a:fld>
            <a:endParaRPr lang="en-US"/>
          </a:p>
        </p:txBody>
      </p:sp>
      <p:sp>
        <p:nvSpPr>
          <p:cNvPr id="6" name="Footer Placeholder 5">
            <a:extLst>
              <a:ext uri="{FF2B5EF4-FFF2-40B4-BE49-F238E27FC236}">
                <a16:creationId xmlns:a16="http://schemas.microsoft.com/office/drawing/2014/main" id="{B7CF341D-D731-4EE7-B6BA-8B54DD1AC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AF1FD-B04B-4FE8-8E97-A34CAF4D3046}"/>
              </a:ext>
            </a:extLst>
          </p:cNvPr>
          <p:cNvSpPr>
            <a:spLocks noGrp="1"/>
          </p:cNvSpPr>
          <p:nvPr>
            <p:ph type="sldNum" sz="quarter" idx="12"/>
          </p:nvPr>
        </p:nvSpPr>
        <p:spPr/>
        <p:txBody>
          <a:bodyPr/>
          <a:lstStyle/>
          <a:p>
            <a:fld id="{A06FCF11-5ABA-4FEC-99C7-ACD91A41E083}" type="slidenum">
              <a:rPr lang="en-US" smtClean="0"/>
              <a:t>‹#›</a:t>
            </a:fld>
            <a:endParaRPr lang="en-US"/>
          </a:p>
        </p:txBody>
      </p:sp>
    </p:spTree>
    <p:extLst>
      <p:ext uri="{BB962C8B-B14F-4D97-AF65-F5344CB8AC3E}">
        <p14:creationId xmlns:p14="http://schemas.microsoft.com/office/powerpoint/2010/main" val="390091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1F894-1185-4015-8017-0B785E986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98702D-DCFB-4501-9C71-A24724DFEC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AD58F6-391D-4AA7-8904-02B8FCD53B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9426B-2514-4D97-822C-E756D30A658B}" type="datetimeFigureOut">
              <a:rPr lang="en-US" smtClean="0"/>
              <a:t>9/17/2021</a:t>
            </a:fld>
            <a:endParaRPr lang="en-US"/>
          </a:p>
        </p:txBody>
      </p:sp>
      <p:sp>
        <p:nvSpPr>
          <p:cNvPr id="5" name="Footer Placeholder 4">
            <a:extLst>
              <a:ext uri="{FF2B5EF4-FFF2-40B4-BE49-F238E27FC236}">
                <a16:creationId xmlns:a16="http://schemas.microsoft.com/office/drawing/2014/main" id="{1F0A5C20-2E5B-4EE0-998F-838524059E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0AD5C2-600F-482F-B87C-060262F5A2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FCF11-5ABA-4FEC-99C7-ACD91A41E083}" type="slidenum">
              <a:rPr lang="en-US" smtClean="0"/>
              <a:t>‹#›</a:t>
            </a:fld>
            <a:endParaRPr lang="en-US"/>
          </a:p>
        </p:txBody>
      </p:sp>
    </p:spTree>
    <p:extLst>
      <p:ext uri="{BB962C8B-B14F-4D97-AF65-F5344CB8AC3E}">
        <p14:creationId xmlns:p14="http://schemas.microsoft.com/office/powerpoint/2010/main" val="67488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3EC70-2E3B-4ADD-AFEE-A82F14BB2A08}"/>
              </a:ext>
            </a:extLst>
          </p:cNvPr>
          <p:cNvSpPr>
            <a:spLocks noGrp="1"/>
          </p:cNvSpPr>
          <p:nvPr>
            <p:ph type="ctrTitle"/>
          </p:nvPr>
        </p:nvSpPr>
        <p:spPr/>
        <p:txBody>
          <a:bodyPr/>
          <a:lstStyle/>
          <a:p>
            <a:r>
              <a:rPr lang="en-US"/>
              <a:t>Unit 3 Lab Review</a:t>
            </a:r>
          </a:p>
        </p:txBody>
      </p:sp>
      <p:sp>
        <p:nvSpPr>
          <p:cNvPr id="3" name="Subtitle 2">
            <a:extLst>
              <a:ext uri="{FF2B5EF4-FFF2-40B4-BE49-F238E27FC236}">
                <a16:creationId xmlns:a16="http://schemas.microsoft.com/office/drawing/2014/main" id="{962EE994-51CB-4875-A0DA-2D487D61528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655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43C98-341B-4785-BE52-3CAD6C473E74}"/>
              </a:ext>
            </a:extLst>
          </p:cNvPr>
          <p:cNvSpPr>
            <a:spLocks noGrp="1"/>
          </p:cNvSpPr>
          <p:nvPr>
            <p:ph type="title"/>
          </p:nvPr>
        </p:nvSpPr>
        <p:spPr/>
        <p:txBody>
          <a:bodyPr>
            <a:normAutofit/>
          </a:bodyPr>
          <a:lstStyle/>
          <a:p>
            <a:r>
              <a:rPr lang="en-US"/>
              <a:t>A description of the benefit or cost we associate with each possible outcome. </a:t>
            </a:r>
          </a:p>
        </p:txBody>
      </p:sp>
      <p:sp>
        <p:nvSpPr>
          <p:cNvPr id="3" name="Content Placeholder 2">
            <a:extLst>
              <a:ext uri="{FF2B5EF4-FFF2-40B4-BE49-F238E27FC236}">
                <a16:creationId xmlns:a16="http://schemas.microsoft.com/office/drawing/2014/main" id="{F3F8EE94-57BA-4BA3-A860-2465AFC64506}"/>
              </a:ext>
            </a:extLst>
          </p:cNvPr>
          <p:cNvSpPr>
            <a:spLocks noGrp="1"/>
          </p:cNvSpPr>
          <p:nvPr>
            <p:ph sz="half" idx="1"/>
          </p:nvPr>
        </p:nvSpPr>
        <p:spPr/>
        <p:txBody>
          <a:bodyPr>
            <a:normAutofit fontScale="92500" lnSpcReduction="20000"/>
          </a:bodyPr>
          <a:lstStyle/>
          <a:p>
            <a:pPr marL="514350" indent="-514350">
              <a:buFont typeface="+mj-lt"/>
              <a:buAutoNum type="alphaLcParenR"/>
            </a:pPr>
            <a:r>
              <a:rPr lang="en-US"/>
              <a:t>Income effect</a:t>
            </a:r>
          </a:p>
          <a:p>
            <a:pPr marL="514350" indent="-514350">
              <a:buFont typeface="+mj-lt"/>
              <a:buAutoNum type="alphaLcParenR"/>
            </a:pPr>
            <a:r>
              <a:rPr lang="en-US"/>
              <a:t>Economic cost</a:t>
            </a:r>
          </a:p>
          <a:p>
            <a:pPr marL="514350" indent="-514350">
              <a:buFont typeface="+mj-lt"/>
              <a:buAutoNum type="alphaLcParenR"/>
            </a:pPr>
            <a:r>
              <a:rPr lang="en-US"/>
              <a:t>Preferences</a:t>
            </a:r>
          </a:p>
          <a:p>
            <a:pPr marL="514350" indent="-514350">
              <a:buFont typeface="+mj-lt"/>
              <a:buAutoNum type="alphaLcParenR"/>
            </a:pPr>
            <a:r>
              <a:rPr lang="en-US"/>
              <a:t>Indifference curve</a:t>
            </a:r>
          </a:p>
        </p:txBody>
      </p:sp>
      <p:sp>
        <p:nvSpPr>
          <p:cNvPr id="4" name="Content Placeholder 3">
            <a:extLst>
              <a:ext uri="{FF2B5EF4-FFF2-40B4-BE49-F238E27FC236}">
                <a16:creationId xmlns:a16="http://schemas.microsoft.com/office/drawing/2014/main" id="{D0902316-0985-4C15-BC6F-20CABFD809AA}"/>
              </a:ext>
            </a:extLst>
          </p:cNvPr>
          <p:cNvSpPr>
            <a:spLocks noGrp="1"/>
          </p:cNvSpPr>
          <p:nvPr>
            <p:ph sz="half" idx="2"/>
          </p:nvPr>
        </p:nvSpPr>
        <p:spPr/>
        <p:txBody>
          <a:bodyPr>
            <a:normAutofit fontScale="92500" lnSpcReduction="20000"/>
          </a:bodyPr>
          <a:lstStyle/>
          <a:p>
            <a:pPr marL="514350" indent="-514350">
              <a:buFont typeface="+mj-lt"/>
              <a:buAutoNum type="alphaLcParenR"/>
            </a:pPr>
            <a:r>
              <a:rPr lang="en-US"/>
              <a:t>The effect that the additional income would have if there were no change in the price or opportunity cost.</a:t>
            </a:r>
          </a:p>
          <a:p>
            <a:pPr marL="514350" indent="-514350">
              <a:buFont typeface="+mj-lt"/>
              <a:buAutoNum type="alphaLcParenR"/>
            </a:pPr>
            <a:r>
              <a:rPr lang="en-US"/>
              <a:t>The out-of-pocket cost of an action, plus the opportunity cost.</a:t>
            </a:r>
          </a:p>
          <a:p>
            <a:pPr marL="514350" indent="-514350">
              <a:buFont typeface="+mj-lt"/>
              <a:buAutoNum type="alphaLcParenR"/>
            </a:pPr>
            <a:r>
              <a:rPr lang="en-US"/>
              <a:t>A description of the benefit or cost we associate with each possible outcome.</a:t>
            </a:r>
          </a:p>
          <a:p>
            <a:pPr marL="514350" indent="-514350">
              <a:buFont typeface="+mj-lt"/>
              <a:buAutoNum type="alphaLcParenR"/>
            </a:pPr>
            <a:r>
              <a:rPr lang="en-US"/>
              <a:t>A curve of the points which indicate the combina­tions of goods that provide a given level of utility to the individual.</a:t>
            </a:r>
          </a:p>
        </p:txBody>
      </p:sp>
    </p:spTree>
    <p:extLst>
      <p:ext uri="{BB962C8B-B14F-4D97-AF65-F5344CB8AC3E}">
        <p14:creationId xmlns:p14="http://schemas.microsoft.com/office/powerpoint/2010/main" val="24368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down)">
                                      <p:cBhvr>
                                        <p:cTn id="55" dur="580">
                                          <p:stCondLst>
                                            <p:cond delay="0"/>
                                          </p:stCondLst>
                                        </p:cTn>
                                        <p:tgtEl>
                                          <p:spTgt spid="4">
                                            <p:txEl>
                                              <p:pRg st="3" end="3"/>
                                            </p:txEl>
                                          </p:spTgt>
                                        </p:tgtEl>
                                      </p:cBhvr>
                                    </p:animEffect>
                                    <p:anim calcmode="lin" valueType="num">
                                      <p:cBhvr>
                                        <p:cTn id="5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3" end="3"/>
                                            </p:txEl>
                                          </p:spTgt>
                                        </p:tgtEl>
                                      </p:cBhvr>
                                      <p:to x="100000" y="60000"/>
                                    </p:animScale>
                                    <p:animScale>
                                      <p:cBhvr>
                                        <p:cTn id="62" dur="166" decel="50000">
                                          <p:stCondLst>
                                            <p:cond delay="676"/>
                                          </p:stCondLst>
                                        </p:cTn>
                                        <p:tgtEl>
                                          <p:spTgt spid="4">
                                            <p:txEl>
                                              <p:pRg st="3" end="3"/>
                                            </p:txEl>
                                          </p:spTgt>
                                        </p:tgtEl>
                                      </p:cBhvr>
                                      <p:to x="100000" y="100000"/>
                                    </p:animScale>
                                    <p:animScale>
                                      <p:cBhvr>
                                        <p:cTn id="63" dur="26">
                                          <p:stCondLst>
                                            <p:cond delay="1312"/>
                                          </p:stCondLst>
                                        </p:cTn>
                                        <p:tgtEl>
                                          <p:spTgt spid="4">
                                            <p:txEl>
                                              <p:pRg st="3" end="3"/>
                                            </p:txEl>
                                          </p:spTgt>
                                        </p:tgtEl>
                                      </p:cBhvr>
                                      <p:to x="100000" y="80000"/>
                                    </p:animScale>
                                    <p:animScale>
                                      <p:cBhvr>
                                        <p:cTn id="64" dur="166" decel="50000">
                                          <p:stCondLst>
                                            <p:cond delay="1338"/>
                                          </p:stCondLst>
                                        </p:cTn>
                                        <p:tgtEl>
                                          <p:spTgt spid="4">
                                            <p:txEl>
                                              <p:pRg st="3" end="3"/>
                                            </p:txEl>
                                          </p:spTgt>
                                        </p:tgtEl>
                                      </p:cBhvr>
                                      <p:to x="100000" y="100000"/>
                                    </p:animScale>
                                    <p:animScale>
                                      <p:cBhvr>
                                        <p:cTn id="65" dur="26">
                                          <p:stCondLst>
                                            <p:cond delay="1642"/>
                                          </p:stCondLst>
                                        </p:cTn>
                                        <p:tgtEl>
                                          <p:spTgt spid="4">
                                            <p:txEl>
                                              <p:pRg st="3" end="3"/>
                                            </p:txEl>
                                          </p:spTgt>
                                        </p:tgtEl>
                                      </p:cBhvr>
                                      <p:to x="100000" y="90000"/>
                                    </p:animScale>
                                    <p:animScale>
                                      <p:cBhvr>
                                        <p:cTn id="66" dur="166" decel="50000">
                                          <p:stCondLst>
                                            <p:cond delay="1668"/>
                                          </p:stCondLst>
                                        </p:cTn>
                                        <p:tgtEl>
                                          <p:spTgt spid="4">
                                            <p:txEl>
                                              <p:pRg st="3" end="3"/>
                                            </p:txEl>
                                          </p:spTgt>
                                        </p:tgtEl>
                                      </p:cBhvr>
                                      <p:to x="100000" y="100000"/>
                                    </p:animScale>
                                    <p:animScale>
                                      <p:cBhvr>
                                        <p:cTn id="67" dur="26">
                                          <p:stCondLst>
                                            <p:cond delay="1808"/>
                                          </p:stCondLst>
                                        </p:cTn>
                                        <p:tgtEl>
                                          <p:spTgt spid="4">
                                            <p:txEl>
                                              <p:pRg st="3" end="3"/>
                                            </p:txEl>
                                          </p:spTgt>
                                        </p:tgtEl>
                                      </p:cBhvr>
                                      <p:to x="100000" y="95000"/>
                                    </p:animScale>
                                    <p:animScale>
                                      <p:cBhvr>
                                        <p:cTn id="68" dur="166" decel="50000">
                                          <p:stCondLst>
                                            <p:cond delay="1834"/>
                                          </p:stCondLst>
                                        </p:cTn>
                                        <p:tgtEl>
                                          <p:spTgt spid="4">
                                            <p:txEl>
                                              <p:pRg st="3" end="3"/>
                                            </p:txEl>
                                          </p:spTgt>
                                        </p:tgtEl>
                                      </p:cBhvr>
                                      <p:to x="100000" y="100000"/>
                                    </p:animScale>
                                  </p:childTnLst>
                                </p:cTn>
                              </p:par>
                            </p:childTnLst>
                          </p:cTn>
                        </p:par>
                        <p:par>
                          <p:cTn id="69" fill="hold">
                            <p:stCondLst>
                              <p:cond delay="2000"/>
                            </p:stCondLst>
                            <p:childTnLst>
                              <p:par>
                                <p:cTn id="70" presetID="26" presetClass="emph" presetSubtype="0" fill="hold" nodeType="afterEffect">
                                  <p:stCondLst>
                                    <p:cond delay="0"/>
                                  </p:stCondLst>
                                  <p:childTnLst>
                                    <p:animEffect transition="out" filter="fade">
                                      <p:cBhvr>
                                        <p:cTn id="71" dur="500" tmFilter="0, 0; .2, .5; .8, .5; 1, 0"/>
                                        <p:tgtEl>
                                          <p:spTgt spid="3">
                                            <p:txEl>
                                              <p:pRg st="2" end="2"/>
                                            </p:txEl>
                                          </p:spTgt>
                                        </p:tgtEl>
                                      </p:cBhvr>
                                    </p:animEffect>
                                    <p:animScale>
                                      <p:cBhvr>
                                        <p:cTn id="72"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2810B-F913-4143-8460-E22880859B9F}"/>
              </a:ext>
            </a:extLst>
          </p:cNvPr>
          <p:cNvSpPr>
            <a:spLocks noGrp="1"/>
          </p:cNvSpPr>
          <p:nvPr>
            <p:ph type="title"/>
          </p:nvPr>
        </p:nvSpPr>
        <p:spPr>
          <a:xfrm>
            <a:off x="838200" y="365125"/>
            <a:ext cx="10515600" cy="1604352"/>
          </a:xfrm>
        </p:spPr>
        <p:txBody>
          <a:bodyPr>
            <a:normAutofit fontScale="90000"/>
          </a:bodyPr>
          <a:lstStyle/>
          <a:p>
            <a:r>
              <a:rPr lang="en-US"/>
              <a:t>The quantity of some good that must be sacrificed to acquire one additional unit of another good. At any point, it is the slope of the feasible frontier. </a:t>
            </a:r>
          </a:p>
        </p:txBody>
      </p:sp>
      <p:sp>
        <p:nvSpPr>
          <p:cNvPr id="3" name="Content Placeholder 2">
            <a:extLst>
              <a:ext uri="{FF2B5EF4-FFF2-40B4-BE49-F238E27FC236}">
                <a16:creationId xmlns:a16="http://schemas.microsoft.com/office/drawing/2014/main" id="{5841B5E1-886F-460C-83A7-3CC11BDC7B79}"/>
              </a:ext>
            </a:extLst>
          </p:cNvPr>
          <p:cNvSpPr>
            <a:spLocks noGrp="1"/>
          </p:cNvSpPr>
          <p:nvPr>
            <p:ph sz="half" idx="1"/>
          </p:nvPr>
        </p:nvSpPr>
        <p:spPr>
          <a:xfrm>
            <a:off x="838200" y="2145323"/>
            <a:ext cx="5181600" cy="4031640"/>
          </a:xfrm>
        </p:spPr>
        <p:txBody>
          <a:bodyPr>
            <a:normAutofit fontScale="70000" lnSpcReduction="20000"/>
          </a:bodyPr>
          <a:lstStyle/>
          <a:p>
            <a:pPr marL="514350" indent="-514350">
              <a:buFont typeface="+mj-lt"/>
              <a:buAutoNum type="alphaLcParenR"/>
            </a:pPr>
            <a:r>
              <a:rPr lang="en-US"/>
              <a:t>Constrained choice problem</a:t>
            </a:r>
          </a:p>
          <a:p>
            <a:pPr marL="514350" indent="-514350">
              <a:buFont typeface="+mj-lt"/>
              <a:buAutoNum type="alphaLcParenR"/>
            </a:pPr>
            <a:r>
              <a:rPr lang="en-US"/>
              <a:t>Diminishing marginal product</a:t>
            </a:r>
          </a:p>
          <a:p>
            <a:pPr marL="514350" indent="-514350">
              <a:buFont typeface="+mj-lt"/>
              <a:buAutoNum type="alphaLcParenR"/>
            </a:pPr>
            <a:r>
              <a:rPr lang="en-US"/>
              <a:t>Marginal rate of transformation</a:t>
            </a:r>
          </a:p>
          <a:p>
            <a:pPr marL="514350" indent="-514350">
              <a:buFont typeface="+mj-lt"/>
              <a:buAutoNum type="alphaLcParenR"/>
            </a:pPr>
            <a:r>
              <a:rPr lang="en-US"/>
              <a:t>Marginal product</a:t>
            </a:r>
          </a:p>
        </p:txBody>
      </p:sp>
      <p:sp>
        <p:nvSpPr>
          <p:cNvPr id="4" name="Content Placeholder 3">
            <a:extLst>
              <a:ext uri="{FF2B5EF4-FFF2-40B4-BE49-F238E27FC236}">
                <a16:creationId xmlns:a16="http://schemas.microsoft.com/office/drawing/2014/main" id="{7407FD60-8E64-4064-AD4A-827A262D801E}"/>
              </a:ext>
            </a:extLst>
          </p:cNvPr>
          <p:cNvSpPr>
            <a:spLocks noGrp="1"/>
          </p:cNvSpPr>
          <p:nvPr>
            <p:ph sz="half" idx="2"/>
          </p:nvPr>
        </p:nvSpPr>
        <p:spPr>
          <a:xfrm>
            <a:off x="6172200" y="2145321"/>
            <a:ext cx="5181600" cy="4031641"/>
          </a:xfrm>
        </p:spPr>
        <p:txBody>
          <a:bodyPr>
            <a:normAutofit fontScale="70000" lnSpcReduction="20000"/>
          </a:bodyPr>
          <a:lstStyle/>
          <a:p>
            <a:pPr marL="514350" indent="-514350">
              <a:buFont typeface="+mj-lt"/>
              <a:buAutoNum type="alphaLcParenR"/>
            </a:pPr>
            <a:r>
              <a:rPr lang="en-US"/>
              <a:t>This problem is about how we can do the best for ourselves, given our preferences and constraints, and when the things we value are scarce.</a:t>
            </a:r>
          </a:p>
          <a:p>
            <a:pPr marL="514350" indent="-514350">
              <a:buFont typeface="+mj-lt"/>
              <a:buAutoNum type="alphaLcParenR"/>
            </a:pPr>
            <a:r>
              <a:rPr lang="en-US"/>
              <a:t>A property of some production functions according to which each additional unit of input results in a smaller increment in total output than did the previous unit.</a:t>
            </a:r>
          </a:p>
          <a:p>
            <a:pPr marL="514350" indent="-514350">
              <a:buFont typeface="+mj-lt"/>
              <a:buAutoNum type="alphaLcParenR"/>
            </a:pPr>
            <a:r>
              <a:rPr lang="en-US"/>
              <a:t>The quantity of some good that must be sacrificed to acquire one additional unit of another good. At any point, it is the slope of the feasible frontier.</a:t>
            </a:r>
          </a:p>
          <a:p>
            <a:pPr marL="514350" indent="-514350">
              <a:buFont typeface="+mj-lt"/>
              <a:buAutoNum type="alphaLcParenR"/>
            </a:pPr>
            <a:r>
              <a:rPr lang="en-US"/>
              <a:t>The additional amount of output that is produced if a particular input was increased by one unit, while holding all other inputs constant.</a:t>
            </a:r>
          </a:p>
        </p:txBody>
      </p:sp>
    </p:spTree>
    <p:extLst>
      <p:ext uri="{BB962C8B-B14F-4D97-AF65-F5344CB8AC3E}">
        <p14:creationId xmlns:p14="http://schemas.microsoft.com/office/powerpoint/2010/main" val="185811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6" presetClass="emph" presetSubtype="0" fill="hold" nodeType="afterEffect">
                                  <p:stCondLst>
                                    <p:cond delay="0"/>
                                  </p:stCondLst>
                                  <p:childTnLst>
                                    <p:animEffect transition="out" filter="fade">
                                      <p:cBhvr>
                                        <p:cTn id="23" dur="500" tmFilter="0, 0; .2, .5; .8, .5; 1, 0"/>
                                        <p:tgtEl>
                                          <p:spTgt spid="3">
                                            <p:txEl>
                                              <p:pRg st="2" end="2"/>
                                            </p:txEl>
                                          </p:spTgt>
                                        </p:tgtEl>
                                      </p:cBhvr>
                                    </p:animEffect>
                                    <p:animScale>
                                      <p:cBhvr>
                                        <p:cTn id="24"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42AD-6E92-42E6-AE4A-DB67B13F1084}"/>
              </a:ext>
            </a:extLst>
          </p:cNvPr>
          <p:cNvSpPr>
            <a:spLocks noGrp="1"/>
          </p:cNvSpPr>
          <p:nvPr>
            <p:ph type="title"/>
          </p:nvPr>
        </p:nvSpPr>
        <p:spPr>
          <a:xfrm>
            <a:off x="838200" y="365125"/>
            <a:ext cx="10515600" cy="2764937"/>
          </a:xfrm>
        </p:spPr>
        <p:txBody>
          <a:bodyPr>
            <a:normAutofit fontScale="90000"/>
          </a:bodyPr>
          <a:lstStyle/>
          <a:p>
            <a:r>
              <a:rPr lang="en-US"/>
              <a:t>A graphical or mathematical expression describing the amount of output that can be produced by any given amount or combination of input(s). The function describes differing technologies capable of producing the same thing. </a:t>
            </a:r>
          </a:p>
        </p:txBody>
      </p:sp>
      <p:sp>
        <p:nvSpPr>
          <p:cNvPr id="3" name="Content Placeholder 2">
            <a:extLst>
              <a:ext uri="{FF2B5EF4-FFF2-40B4-BE49-F238E27FC236}">
                <a16:creationId xmlns:a16="http://schemas.microsoft.com/office/drawing/2014/main" id="{48C390B1-D428-4B58-BF4A-70B268074B40}"/>
              </a:ext>
            </a:extLst>
          </p:cNvPr>
          <p:cNvSpPr>
            <a:spLocks noGrp="1"/>
          </p:cNvSpPr>
          <p:nvPr>
            <p:ph sz="half" idx="1"/>
          </p:nvPr>
        </p:nvSpPr>
        <p:spPr>
          <a:xfrm>
            <a:off x="838200" y="3253153"/>
            <a:ext cx="5181600" cy="2923809"/>
          </a:xfrm>
        </p:spPr>
        <p:txBody>
          <a:bodyPr>
            <a:normAutofit fontScale="55000" lnSpcReduction="20000"/>
          </a:bodyPr>
          <a:lstStyle/>
          <a:p>
            <a:pPr marL="514350" indent="-514350">
              <a:buFont typeface="+mj-lt"/>
              <a:buAutoNum type="alphaLcParenR"/>
            </a:pPr>
            <a:r>
              <a:rPr lang="en-US"/>
              <a:t>Production function</a:t>
            </a:r>
          </a:p>
          <a:p>
            <a:pPr marL="514350" indent="-514350">
              <a:buFont typeface="+mj-lt"/>
              <a:buAutoNum type="alphaLcParenR"/>
            </a:pPr>
            <a:r>
              <a:rPr lang="en-US"/>
              <a:t>Diminishing returns</a:t>
            </a:r>
          </a:p>
          <a:p>
            <a:pPr marL="514350" indent="-514350">
              <a:buFont typeface="+mj-lt"/>
              <a:buAutoNum type="alphaLcParenR"/>
            </a:pPr>
            <a:r>
              <a:rPr lang="en-US"/>
              <a:t>Marginal product</a:t>
            </a:r>
          </a:p>
          <a:p>
            <a:pPr marL="514350" indent="-514350">
              <a:buFont typeface="+mj-lt"/>
              <a:buAutoNum type="alphaLcParenR"/>
            </a:pPr>
            <a:r>
              <a:rPr lang="en-US"/>
              <a:t>Indifference curve</a:t>
            </a:r>
          </a:p>
        </p:txBody>
      </p:sp>
      <p:sp>
        <p:nvSpPr>
          <p:cNvPr id="4" name="Content Placeholder 3">
            <a:extLst>
              <a:ext uri="{FF2B5EF4-FFF2-40B4-BE49-F238E27FC236}">
                <a16:creationId xmlns:a16="http://schemas.microsoft.com/office/drawing/2014/main" id="{EECB5520-CC35-44D1-A748-0162CC9FB1EF}"/>
              </a:ext>
            </a:extLst>
          </p:cNvPr>
          <p:cNvSpPr>
            <a:spLocks noGrp="1"/>
          </p:cNvSpPr>
          <p:nvPr>
            <p:ph sz="half" idx="2"/>
          </p:nvPr>
        </p:nvSpPr>
        <p:spPr>
          <a:xfrm>
            <a:off x="6172200" y="3130061"/>
            <a:ext cx="5181600" cy="3046901"/>
          </a:xfrm>
        </p:spPr>
        <p:txBody>
          <a:bodyPr>
            <a:normAutofit fontScale="55000" lnSpcReduction="20000"/>
          </a:bodyPr>
          <a:lstStyle/>
          <a:p>
            <a:pPr marL="514350" indent="-514350">
              <a:buFont typeface="+mj-lt"/>
              <a:buAutoNum type="alphaLcParenR"/>
            </a:pPr>
            <a:r>
              <a:rPr lang="en-US"/>
              <a:t>A graphical or mathematical expression describing the amount of output that can be produced by any given amount or combination of input(s). The function describes differing technologies capable of producing the same thing.</a:t>
            </a:r>
          </a:p>
          <a:p>
            <a:pPr marL="514350" indent="-514350">
              <a:buFont typeface="+mj-lt"/>
              <a:buAutoNum type="alphaLcParenR"/>
            </a:pPr>
            <a:r>
              <a:rPr lang="en-US"/>
              <a:t>A situation in which the use of an additional unit of a factor of production results in a smaller increase in output than the previous increase.</a:t>
            </a:r>
          </a:p>
          <a:p>
            <a:pPr marL="514350" indent="-514350">
              <a:buFont typeface="+mj-lt"/>
              <a:buAutoNum type="alphaLcParenR"/>
            </a:pPr>
            <a:r>
              <a:rPr lang="en-US"/>
              <a:t>The additional amount of output that is produced if a particular input was increased by one unit, while holding all other inputs constant.</a:t>
            </a:r>
          </a:p>
          <a:p>
            <a:pPr marL="514350" indent="-514350">
              <a:buFont typeface="+mj-lt"/>
              <a:buAutoNum type="alphaLcParenR"/>
            </a:pPr>
            <a:r>
              <a:rPr lang="en-US"/>
              <a:t>A curve of the points which indicate the combina­tions of goods that provide a given level of utility to the individual.</a:t>
            </a:r>
          </a:p>
        </p:txBody>
      </p:sp>
    </p:spTree>
    <p:extLst>
      <p:ext uri="{BB962C8B-B14F-4D97-AF65-F5344CB8AC3E}">
        <p14:creationId xmlns:p14="http://schemas.microsoft.com/office/powerpoint/2010/main" val="369731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500"/>
                                        <p:tgtEl>
                                          <p:spTgt spid="4">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9" dur="500"/>
                                        <p:tgtEl>
                                          <p:spTgt spid="4">
                                            <p:txEl>
                                              <p:pRg st="3" end="3"/>
                                            </p:txEl>
                                          </p:spTgt>
                                        </p:tgtEl>
                                      </p:cBhvr>
                                    </p:animEffect>
                                  </p:childTnLst>
                                </p:cTn>
                              </p:par>
                            </p:childTnLst>
                          </p:cTn>
                        </p:par>
                        <p:par>
                          <p:cTn id="20" fill="hold">
                            <p:stCondLst>
                              <p:cond delay="2000"/>
                            </p:stCondLst>
                            <p:childTnLst>
                              <p:par>
                                <p:cTn id="21" presetID="26" presetClass="emph" presetSubtype="0" fill="hold" nodeType="afterEffect">
                                  <p:stCondLst>
                                    <p:cond delay="0"/>
                                  </p:stCondLst>
                                  <p:childTnLst>
                                    <p:animEffect transition="out" filter="fade">
                                      <p:cBhvr>
                                        <p:cTn id="22" dur="500" tmFilter="0, 0; .2, .5; .8, .5; 1, 0"/>
                                        <p:tgtEl>
                                          <p:spTgt spid="3">
                                            <p:txEl>
                                              <p:pRg st="0" end="0"/>
                                            </p:txEl>
                                          </p:spTgt>
                                        </p:tgtEl>
                                      </p:cBhvr>
                                    </p:animEffect>
                                    <p:animScale>
                                      <p:cBhvr>
                                        <p:cTn id="23"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4FB51-0C7F-4D88-897B-927D13B8B95F}"/>
              </a:ext>
            </a:extLst>
          </p:cNvPr>
          <p:cNvSpPr>
            <a:spLocks noGrp="1"/>
          </p:cNvSpPr>
          <p:nvPr>
            <p:ph type="title"/>
          </p:nvPr>
        </p:nvSpPr>
        <p:spPr>
          <a:xfrm>
            <a:off x="838200" y="365125"/>
            <a:ext cx="10515600" cy="1991213"/>
          </a:xfrm>
        </p:spPr>
        <p:txBody>
          <a:bodyPr>
            <a:normAutofit fontScale="90000"/>
          </a:bodyPr>
          <a:lstStyle/>
          <a:p>
            <a:r>
              <a:rPr lang="en-US"/>
              <a:t>When two curves share one point in common but do not cross. The tangent to a curve at a given point is a straight line that touches the curve at that point but does not cross it. </a:t>
            </a:r>
          </a:p>
        </p:txBody>
      </p:sp>
      <p:sp>
        <p:nvSpPr>
          <p:cNvPr id="3" name="Content Placeholder 2">
            <a:extLst>
              <a:ext uri="{FF2B5EF4-FFF2-40B4-BE49-F238E27FC236}">
                <a16:creationId xmlns:a16="http://schemas.microsoft.com/office/drawing/2014/main" id="{E5043FE0-8515-4D6D-A119-07B957FCD01C}"/>
              </a:ext>
            </a:extLst>
          </p:cNvPr>
          <p:cNvSpPr>
            <a:spLocks noGrp="1"/>
          </p:cNvSpPr>
          <p:nvPr>
            <p:ph sz="half" idx="1"/>
          </p:nvPr>
        </p:nvSpPr>
        <p:spPr>
          <a:xfrm>
            <a:off x="838200" y="2795953"/>
            <a:ext cx="5181600" cy="3381009"/>
          </a:xfrm>
        </p:spPr>
        <p:txBody>
          <a:bodyPr>
            <a:normAutofit fontScale="62500" lnSpcReduction="20000"/>
          </a:bodyPr>
          <a:lstStyle/>
          <a:p>
            <a:pPr marL="514350" indent="-514350">
              <a:buFont typeface="+mj-lt"/>
              <a:buAutoNum type="alphaLcParenR"/>
            </a:pPr>
            <a:r>
              <a:rPr lang="en-US"/>
              <a:t>Tangency</a:t>
            </a:r>
          </a:p>
          <a:p>
            <a:pPr marL="514350" indent="-514350">
              <a:buFont typeface="+mj-lt"/>
              <a:buAutoNum type="alphaLcParenR"/>
            </a:pPr>
            <a:r>
              <a:rPr lang="en-US"/>
              <a:t>Utility</a:t>
            </a:r>
          </a:p>
          <a:p>
            <a:pPr marL="514350" indent="-514350">
              <a:buFont typeface="+mj-lt"/>
              <a:buAutoNum type="alphaLcParenR"/>
            </a:pPr>
            <a:r>
              <a:rPr lang="en-US"/>
              <a:t>Feasible set</a:t>
            </a:r>
          </a:p>
          <a:p>
            <a:pPr marL="514350" indent="-514350">
              <a:buFont typeface="+mj-lt"/>
              <a:buAutoNum type="alphaLcParenR"/>
            </a:pPr>
            <a:r>
              <a:rPr lang="en-US"/>
              <a:t>savings</a:t>
            </a:r>
          </a:p>
        </p:txBody>
      </p:sp>
      <p:sp>
        <p:nvSpPr>
          <p:cNvPr id="4" name="Content Placeholder 3">
            <a:extLst>
              <a:ext uri="{FF2B5EF4-FFF2-40B4-BE49-F238E27FC236}">
                <a16:creationId xmlns:a16="http://schemas.microsoft.com/office/drawing/2014/main" id="{2B6AFE10-37EA-4680-BA2A-BC995F950154}"/>
              </a:ext>
            </a:extLst>
          </p:cNvPr>
          <p:cNvSpPr>
            <a:spLocks noGrp="1"/>
          </p:cNvSpPr>
          <p:nvPr>
            <p:ph sz="half" idx="2"/>
          </p:nvPr>
        </p:nvSpPr>
        <p:spPr>
          <a:xfrm>
            <a:off x="6172200" y="2567353"/>
            <a:ext cx="5181600" cy="3609609"/>
          </a:xfrm>
        </p:spPr>
        <p:txBody>
          <a:bodyPr>
            <a:normAutofit fontScale="62500" lnSpcReduction="20000"/>
          </a:bodyPr>
          <a:lstStyle/>
          <a:p>
            <a:pPr marL="514350" indent="-514350">
              <a:buFont typeface="+mj-lt"/>
              <a:buAutoNum type="alphaLcParenR"/>
            </a:pPr>
            <a:r>
              <a:rPr lang="en-US"/>
              <a:t>When two curves share one point in common but do not cross. The tangent to a curve at a given point is a straight line that touches the curve at that point but does not cross it.</a:t>
            </a:r>
          </a:p>
          <a:p>
            <a:pPr marL="514350" indent="-514350">
              <a:buFont typeface="+mj-lt"/>
              <a:buAutoNum type="alphaLcParenR"/>
            </a:pPr>
            <a:r>
              <a:rPr lang="en-US"/>
              <a:t>A numerical indicator of the value that one places on an outcome, such that higher valued outcomes will be chosen over lower valued ones when both are feasible.</a:t>
            </a:r>
          </a:p>
          <a:p>
            <a:pPr marL="514350" indent="-514350">
              <a:buFont typeface="+mj-lt"/>
              <a:buAutoNum type="alphaLcParenR"/>
            </a:pPr>
            <a:r>
              <a:rPr lang="en-US"/>
              <a:t>All of the combinations of the things under consideration that a decision-maker could choose given the economic, physical or other constraints that he faces.</a:t>
            </a:r>
          </a:p>
          <a:p>
            <a:pPr marL="514350" indent="-514350">
              <a:buFont typeface="+mj-lt"/>
              <a:buAutoNum type="alphaLcParenR"/>
            </a:pPr>
            <a:r>
              <a:rPr lang="en-US"/>
              <a:t>When consumption expenditures is less than net income, saving takes place and wealth rises.</a:t>
            </a:r>
          </a:p>
        </p:txBody>
      </p:sp>
    </p:spTree>
    <p:extLst>
      <p:ext uri="{BB962C8B-B14F-4D97-AF65-F5344CB8AC3E}">
        <p14:creationId xmlns:p14="http://schemas.microsoft.com/office/powerpoint/2010/main" val="119068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down)">
                                      <p:cBhvr>
                                        <p:cTn id="55" dur="580">
                                          <p:stCondLst>
                                            <p:cond delay="0"/>
                                          </p:stCondLst>
                                        </p:cTn>
                                        <p:tgtEl>
                                          <p:spTgt spid="4">
                                            <p:txEl>
                                              <p:pRg st="3" end="3"/>
                                            </p:txEl>
                                          </p:spTgt>
                                        </p:tgtEl>
                                      </p:cBhvr>
                                    </p:animEffect>
                                    <p:anim calcmode="lin" valueType="num">
                                      <p:cBhvr>
                                        <p:cTn id="5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3" end="3"/>
                                            </p:txEl>
                                          </p:spTgt>
                                        </p:tgtEl>
                                      </p:cBhvr>
                                      <p:to x="100000" y="60000"/>
                                    </p:animScale>
                                    <p:animScale>
                                      <p:cBhvr>
                                        <p:cTn id="62" dur="166" decel="50000">
                                          <p:stCondLst>
                                            <p:cond delay="676"/>
                                          </p:stCondLst>
                                        </p:cTn>
                                        <p:tgtEl>
                                          <p:spTgt spid="4">
                                            <p:txEl>
                                              <p:pRg st="3" end="3"/>
                                            </p:txEl>
                                          </p:spTgt>
                                        </p:tgtEl>
                                      </p:cBhvr>
                                      <p:to x="100000" y="100000"/>
                                    </p:animScale>
                                    <p:animScale>
                                      <p:cBhvr>
                                        <p:cTn id="63" dur="26">
                                          <p:stCondLst>
                                            <p:cond delay="1312"/>
                                          </p:stCondLst>
                                        </p:cTn>
                                        <p:tgtEl>
                                          <p:spTgt spid="4">
                                            <p:txEl>
                                              <p:pRg st="3" end="3"/>
                                            </p:txEl>
                                          </p:spTgt>
                                        </p:tgtEl>
                                      </p:cBhvr>
                                      <p:to x="100000" y="80000"/>
                                    </p:animScale>
                                    <p:animScale>
                                      <p:cBhvr>
                                        <p:cTn id="64" dur="166" decel="50000">
                                          <p:stCondLst>
                                            <p:cond delay="1338"/>
                                          </p:stCondLst>
                                        </p:cTn>
                                        <p:tgtEl>
                                          <p:spTgt spid="4">
                                            <p:txEl>
                                              <p:pRg st="3" end="3"/>
                                            </p:txEl>
                                          </p:spTgt>
                                        </p:tgtEl>
                                      </p:cBhvr>
                                      <p:to x="100000" y="100000"/>
                                    </p:animScale>
                                    <p:animScale>
                                      <p:cBhvr>
                                        <p:cTn id="65" dur="26">
                                          <p:stCondLst>
                                            <p:cond delay="1642"/>
                                          </p:stCondLst>
                                        </p:cTn>
                                        <p:tgtEl>
                                          <p:spTgt spid="4">
                                            <p:txEl>
                                              <p:pRg st="3" end="3"/>
                                            </p:txEl>
                                          </p:spTgt>
                                        </p:tgtEl>
                                      </p:cBhvr>
                                      <p:to x="100000" y="90000"/>
                                    </p:animScale>
                                    <p:animScale>
                                      <p:cBhvr>
                                        <p:cTn id="66" dur="166" decel="50000">
                                          <p:stCondLst>
                                            <p:cond delay="1668"/>
                                          </p:stCondLst>
                                        </p:cTn>
                                        <p:tgtEl>
                                          <p:spTgt spid="4">
                                            <p:txEl>
                                              <p:pRg st="3" end="3"/>
                                            </p:txEl>
                                          </p:spTgt>
                                        </p:tgtEl>
                                      </p:cBhvr>
                                      <p:to x="100000" y="100000"/>
                                    </p:animScale>
                                    <p:animScale>
                                      <p:cBhvr>
                                        <p:cTn id="67" dur="26">
                                          <p:stCondLst>
                                            <p:cond delay="1808"/>
                                          </p:stCondLst>
                                        </p:cTn>
                                        <p:tgtEl>
                                          <p:spTgt spid="4">
                                            <p:txEl>
                                              <p:pRg st="3" end="3"/>
                                            </p:txEl>
                                          </p:spTgt>
                                        </p:tgtEl>
                                      </p:cBhvr>
                                      <p:to x="100000" y="95000"/>
                                    </p:animScale>
                                    <p:animScale>
                                      <p:cBhvr>
                                        <p:cTn id="68" dur="166" decel="50000">
                                          <p:stCondLst>
                                            <p:cond delay="1834"/>
                                          </p:stCondLst>
                                        </p:cTn>
                                        <p:tgtEl>
                                          <p:spTgt spid="4">
                                            <p:txEl>
                                              <p:pRg st="3" end="3"/>
                                            </p:txEl>
                                          </p:spTgt>
                                        </p:tgtEl>
                                      </p:cBhvr>
                                      <p:to x="100000" y="100000"/>
                                    </p:animScale>
                                  </p:childTnLst>
                                </p:cTn>
                              </p:par>
                            </p:childTnLst>
                          </p:cTn>
                        </p:par>
                        <p:par>
                          <p:cTn id="69" fill="hold">
                            <p:stCondLst>
                              <p:cond delay="2000"/>
                            </p:stCondLst>
                            <p:childTnLst>
                              <p:par>
                                <p:cTn id="70" presetID="26" presetClass="emph" presetSubtype="0" fill="hold" nodeType="afterEffect">
                                  <p:stCondLst>
                                    <p:cond delay="0"/>
                                  </p:stCondLst>
                                  <p:childTnLst>
                                    <p:animEffect transition="out" filter="fade">
                                      <p:cBhvr>
                                        <p:cTn id="71" dur="500" tmFilter="0, 0; .2, .5; .8, .5; 1, 0"/>
                                        <p:tgtEl>
                                          <p:spTgt spid="3">
                                            <p:txEl>
                                              <p:pRg st="0" end="0"/>
                                            </p:txEl>
                                          </p:spTgt>
                                        </p:tgtEl>
                                      </p:cBhvr>
                                    </p:animEffect>
                                    <p:animScale>
                                      <p:cBhvr>
                                        <p:cTn id="72"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AFCD-F62E-461A-91DB-774C0D0FEDF9}"/>
              </a:ext>
            </a:extLst>
          </p:cNvPr>
          <p:cNvSpPr>
            <a:spLocks noGrp="1"/>
          </p:cNvSpPr>
          <p:nvPr>
            <p:ph type="title"/>
          </p:nvPr>
        </p:nvSpPr>
        <p:spPr>
          <a:xfrm>
            <a:off x="838200" y="365125"/>
            <a:ext cx="10515600" cy="1894498"/>
          </a:xfrm>
        </p:spPr>
        <p:txBody>
          <a:bodyPr>
            <a:normAutofit fontScale="90000"/>
          </a:bodyPr>
          <a:lstStyle/>
          <a:p>
            <a:r>
              <a:rPr lang="en-US"/>
              <a:t>A numerical indicator of the value that one places on an outcome, such that higher valued outcomes will be chosen over lower valued ones when both are feasible. </a:t>
            </a:r>
          </a:p>
        </p:txBody>
      </p:sp>
      <p:sp>
        <p:nvSpPr>
          <p:cNvPr id="3" name="Content Placeholder 2">
            <a:extLst>
              <a:ext uri="{FF2B5EF4-FFF2-40B4-BE49-F238E27FC236}">
                <a16:creationId xmlns:a16="http://schemas.microsoft.com/office/drawing/2014/main" id="{13471F07-93FB-4DCF-B1E2-A62F68B0D101}"/>
              </a:ext>
            </a:extLst>
          </p:cNvPr>
          <p:cNvSpPr>
            <a:spLocks noGrp="1"/>
          </p:cNvSpPr>
          <p:nvPr>
            <p:ph sz="half" idx="1"/>
          </p:nvPr>
        </p:nvSpPr>
        <p:spPr>
          <a:xfrm>
            <a:off x="838200" y="2453053"/>
            <a:ext cx="5181600" cy="3723909"/>
          </a:xfrm>
        </p:spPr>
        <p:txBody>
          <a:bodyPr>
            <a:normAutofit fontScale="70000" lnSpcReduction="20000"/>
          </a:bodyPr>
          <a:lstStyle/>
          <a:p>
            <a:pPr marL="514350" indent="-514350">
              <a:buFont typeface="+mj-lt"/>
              <a:buAutoNum type="alphaLcParenR"/>
            </a:pPr>
            <a:r>
              <a:rPr lang="en-US"/>
              <a:t>Scarcity</a:t>
            </a:r>
          </a:p>
          <a:p>
            <a:pPr marL="514350" indent="-514350">
              <a:buFont typeface="+mj-lt"/>
              <a:buAutoNum type="alphaLcParenR"/>
            </a:pPr>
            <a:r>
              <a:rPr lang="en-US"/>
              <a:t>Economic rent</a:t>
            </a:r>
          </a:p>
          <a:p>
            <a:pPr marL="514350" indent="-514350">
              <a:buFont typeface="+mj-lt"/>
              <a:buAutoNum type="alphaLcParenR"/>
            </a:pPr>
            <a:r>
              <a:rPr lang="en-US"/>
              <a:t>Utility</a:t>
            </a:r>
          </a:p>
          <a:p>
            <a:pPr marL="514350" indent="-514350">
              <a:buFont typeface="+mj-lt"/>
              <a:buAutoNum type="alphaLcParenR"/>
            </a:pPr>
            <a:r>
              <a:rPr lang="en-US"/>
              <a:t>Tangency </a:t>
            </a:r>
          </a:p>
        </p:txBody>
      </p:sp>
      <p:sp>
        <p:nvSpPr>
          <p:cNvPr id="4" name="Content Placeholder 3">
            <a:extLst>
              <a:ext uri="{FF2B5EF4-FFF2-40B4-BE49-F238E27FC236}">
                <a16:creationId xmlns:a16="http://schemas.microsoft.com/office/drawing/2014/main" id="{32518006-31FF-4FD9-AFA3-ABF2F0CA3D8D}"/>
              </a:ext>
            </a:extLst>
          </p:cNvPr>
          <p:cNvSpPr>
            <a:spLocks noGrp="1"/>
          </p:cNvSpPr>
          <p:nvPr>
            <p:ph sz="half" idx="2"/>
          </p:nvPr>
        </p:nvSpPr>
        <p:spPr/>
        <p:txBody>
          <a:bodyPr>
            <a:normAutofit fontScale="70000" lnSpcReduction="20000"/>
          </a:bodyPr>
          <a:lstStyle/>
          <a:p>
            <a:pPr marL="514350" indent="-514350">
              <a:buFont typeface="+mj-lt"/>
              <a:buAutoNum type="alphaLcParenR"/>
            </a:pPr>
            <a:r>
              <a:rPr lang="en-US"/>
              <a:t>A good that is valued, and for which there is an opportunity cost of acquiring more.</a:t>
            </a:r>
          </a:p>
          <a:p>
            <a:pPr marL="514350" indent="-514350">
              <a:buFont typeface="+mj-lt"/>
              <a:buAutoNum type="alphaLcParenR"/>
            </a:pPr>
            <a:r>
              <a:rPr lang="en-US"/>
              <a:t>A payment or other benefit received above and beyond what the individual would have received in his or her next best alternative (or reservation option).</a:t>
            </a:r>
          </a:p>
          <a:p>
            <a:pPr marL="514350" indent="-514350">
              <a:buFont typeface="+mj-lt"/>
              <a:buAutoNum type="alphaLcParenR"/>
            </a:pPr>
            <a:r>
              <a:rPr lang="en-US"/>
              <a:t>A numerical indicator of the value that one places on an outcome, such that higher valued outcomes will be chosen over lower valued ones when both are feasible.</a:t>
            </a:r>
          </a:p>
          <a:p>
            <a:pPr marL="514350" indent="-514350">
              <a:buFont typeface="+mj-lt"/>
              <a:buAutoNum type="alphaLcParenR"/>
            </a:pPr>
            <a:r>
              <a:rPr lang="en-US"/>
              <a:t>When two curves share one point in common but do not cross. The tangent to a curve at a given point is a straight line that touches the curve at that point but does not cross it.</a:t>
            </a:r>
          </a:p>
        </p:txBody>
      </p:sp>
    </p:spTree>
    <p:extLst>
      <p:ext uri="{BB962C8B-B14F-4D97-AF65-F5344CB8AC3E}">
        <p14:creationId xmlns:p14="http://schemas.microsoft.com/office/powerpoint/2010/main" val="26902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par>
                          <p:cTn id="17" fill="hold">
                            <p:stCondLst>
                              <p:cond delay="500"/>
                            </p:stCondLst>
                            <p:childTnLst>
                              <p:par>
                                <p:cTn id="18" presetID="26" presetClass="emph" presetSubtype="0" fill="hold" nodeType="afterEffect">
                                  <p:stCondLst>
                                    <p:cond delay="0"/>
                                  </p:stCondLst>
                                  <p:childTnLst>
                                    <p:animEffect transition="out" filter="fade">
                                      <p:cBhvr>
                                        <p:cTn id="19" dur="500" tmFilter="0, 0; .2, .5; .8, .5; 1, 0"/>
                                        <p:tgtEl>
                                          <p:spTgt spid="3">
                                            <p:txEl>
                                              <p:pRg st="2" end="2"/>
                                            </p:txEl>
                                          </p:spTgt>
                                        </p:tgtEl>
                                      </p:cBhvr>
                                    </p:animEffect>
                                    <p:animScale>
                                      <p:cBhvr>
                                        <p:cTn id="20"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8963-2975-4460-8460-61788C59FB1A}"/>
              </a:ext>
            </a:extLst>
          </p:cNvPr>
          <p:cNvSpPr>
            <a:spLocks noGrp="1"/>
          </p:cNvSpPr>
          <p:nvPr>
            <p:ph type="title"/>
          </p:nvPr>
        </p:nvSpPr>
        <p:spPr>
          <a:xfrm>
            <a:off x="838200" y="365125"/>
            <a:ext cx="10515600" cy="1727444"/>
          </a:xfrm>
        </p:spPr>
        <p:txBody>
          <a:bodyPr>
            <a:normAutofit fontScale="90000"/>
          </a:bodyPr>
          <a:lstStyle/>
          <a:p>
            <a:r>
              <a:rPr lang="en-US"/>
              <a:t>All of the combinations of the things under consideration that a decision-maker could choose given the economic, physical or other constraints that he faces.</a:t>
            </a:r>
          </a:p>
        </p:txBody>
      </p:sp>
      <p:sp>
        <p:nvSpPr>
          <p:cNvPr id="3" name="Content Placeholder 2">
            <a:extLst>
              <a:ext uri="{FF2B5EF4-FFF2-40B4-BE49-F238E27FC236}">
                <a16:creationId xmlns:a16="http://schemas.microsoft.com/office/drawing/2014/main" id="{3B4AF123-B1E4-462A-8302-C20BCAFC4264}"/>
              </a:ext>
            </a:extLst>
          </p:cNvPr>
          <p:cNvSpPr>
            <a:spLocks noGrp="1"/>
          </p:cNvSpPr>
          <p:nvPr>
            <p:ph sz="half" idx="1"/>
          </p:nvPr>
        </p:nvSpPr>
        <p:spPr>
          <a:xfrm>
            <a:off x="838200" y="2479431"/>
            <a:ext cx="5181600" cy="3697532"/>
          </a:xfrm>
        </p:spPr>
        <p:txBody>
          <a:bodyPr>
            <a:normAutofit fontScale="77500" lnSpcReduction="20000"/>
          </a:bodyPr>
          <a:lstStyle/>
          <a:p>
            <a:pPr marL="514350" indent="-514350">
              <a:buFont typeface="+mj-lt"/>
              <a:buAutoNum type="alphaLcParenR"/>
            </a:pPr>
            <a:r>
              <a:rPr lang="en-US"/>
              <a:t>Feasible set</a:t>
            </a:r>
          </a:p>
          <a:p>
            <a:pPr marL="514350" indent="-514350">
              <a:buFont typeface="+mj-lt"/>
              <a:buAutoNum type="alphaLcParenR"/>
            </a:pPr>
            <a:r>
              <a:rPr lang="en-US"/>
              <a:t>Economic rent</a:t>
            </a:r>
          </a:p>
          <a:p>
            <a:pPr marL="514350" indent="-514350">
              <a:buFont typeface="+mj-lt"/>
              <a:buAutoNum type="alphaLcParenR"/>
            </a:pPr>
            <a:r>
              <a:rPr lang="en-US"/>
              <a:t>Income effect</a:t>
            </a:r>
          </a:p>
          <a:p>
            <a:pPr marL="514350" indent="-514350">
              <a:buFont typeface="+mj-lt"/>
              <a:buAutoNum type="alphaLcParenR"/>
            </a:pPr>
            <a:r>
              <a:rPr lang="en-US"/>
              <a:t>Feasible frontier</a:t>
            </a:r>
          </a:p>
        </p:txBody>
      </p:sp>
      <p:sp>
        <p:nvSpPr>
          <p:cNvPr id="4" name="Content Placeholder 3">
            <a:extLst>
              <a:ext uri="{FF2B5EF4-FFF2-40B4-BE49-F238E27FC236}">
                <a16:creationId xmlns:a16="http://schemas.microsoft.com/office/drawing/2014/main" id="{53D9565A-4E6F-45CB-8753-7A24D8B64705}"/>
              </a:ext>
            </a:extLst>
          </p:cNvPr>
          <p:cNvSpPr>
            <a:spLocks noGrp="1"/>
          </p:cNvSpPr>
          <p:nvPr>
            <p:ph sz="half" idx="2"/>
          </p:nvPr>
        </p:nvSpPr>
        <p:spPr>
          <a:xfrm>
            <a:off x="6172200" y="1828799"/>
            <a:ext cx="5181600" cy="4348163"/>
          </a:xfrm>
        </p:spPr>
        <p:txBody>
          <a:bodyPr>
            <a:normAutofit fontScale="77500" lnSpcReduction="20000"/>
          </a:bodyPr>
          <a:lstStyle/>
          <a:p>
            <a:pPr marL="514350" indent="-514350">
              <a:buFont typeface="+mj-lt"/>
              <a:buAutoNum type="alphaLcParenR"/>
            </a:pPr>
            <a:r>
              <a:rPr lang="en-US"/>
              <a:t>All of the combinations of the things under consideration that a decision-maker could choose given the economic, physical or other constraints that he faces.</a:t>
            </a:r>
          </a:p>
          <a:p>
            <a:pPr marL="514350" indent="-514350">
              <a:buFont typeface="+mj-lt"/>
              <a:buAutoNum type="alphaLcParenR"/>
            </a:pPr>
            <a:r>
              <a:rPr lang="en-US"/>
              <a:t>A payment or other benefit received above and beyond what the individual would have received in his or her next best alternative (or reservation option).</a:t>
            </a:r>
          </a:p>
          <a:p>
            <a:pPr marL="514350" indent="-514350">
              <a:buFont typeface="+mj-lt"/>
              <a:buAutoNum type="alphaLcParenR"/>
            </a:pPr>
            <a:r>
              <a:rPr lang="en-US"/>
              <a:t>The effect that the additional income would have if there were no change in the price or opportunity cost.</a:t>
            </a:r>
          </a:p>
          <a:p>
            <a:pPr marL="514350" indent="-514350">
              <a:buFont typeface="+mj-lt"/>
              <a:buAutoNum type="alphaLcParenR"/>
            </a:pPr>
            <a:r>
              <a:rPr lang="en-US"/>
              <a:t>The curve made of points that defines the maximum feasible quantity of one good for a given quantity of the other.</a:t>
            </a:r>
          </a:p>
        </p:txBody>
      </p:sp>
    </p:spTree>
    <p:extLst>
      <p:ext uri="{BB962C8B-B14F-4D97-AF65-F5344CB8AC3E}">
        <p14:creationId xmlns:p14="http://schemas.microsoft.com/office/powerpoint/2010/main" val="138754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3" dur="500"/>
                                        <p:tgtEl>
                                          <p:spTgt spid="4">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6" dur="500"/>
                                        <p:tgtEl>
                                          <p:spTgt spid="4">
                                            <p:txEl>
                                              <p:pRg st="3" end="3"/>
                                            </p:txEl>
                                          </p:spTgt>
                                        </p:tgtEl>
                                      </p:cBhvr>
                                    </p:animEffect>
                                  </p:childTnLst>
                                </p:cTn>
                              </p:par>
                            </p:childTnLst>
                          </p:cTn>
                        </p:par>
                        <p:par>
                          <p:cTn id="17" fill="hold">
                            <p:stCondLst>
                              <p:cond delay="500"/>
                            </p:stCondLst>
                            <p:childTnLst>
                              <p:par>
                                <p:cTn id="18" presetID="26" presetClass="emph" presetSubtype="0" fill="hold" nodeType="afterEffect">
                                  <p:stCondLst>
                                    <p:cond delay="0"/>
                                  </p:stCondLst>
                                  <p:childTnLst>
                                    <p:animEffect transition="out" filter="fade">
                                      <p:cBhvr>
                                        <p:cTn id="19" dur="500" tmFilter="0, 0; .2, .5; .8, .5; 1, 0"/>
                                        <p:tgtEl>
                                          <p:spTgt spid="3">
                                            <p:txEl>
                                              <p:pRg st="0" end="0"/>
                                            </p:txEl>
                                          </p:spTgt>
                                        </p:tgtEl>
                                      </p:cBhvr>
                                    </p:animEffect>
                                    <p:animScale>
                                      <p:cBhvr>
                                        <p:cTn id="20"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AA5A-CBFF-4723-A3F4-64A46840ACC5}"/>
              </a:ext>
            </a:extLst>
          </p:cNvPr>
          <p:cNvSpPr>
            <a:spLocks noGrp="1"/>
          </p:cNvSpPr>
          <p:nvPr>
            <p:ph type="title"/>
          </p:nvPr>
        </p:nvSpPr>
        <p:spPr/>
        <p:txBody>
          <a:bodyPr>
            <a:normAutofit fontScale="90000"/>
          </a:bodyPr>
          <a:lstStyle/>
          <a:p>
            <a:r>
              <a:rPr lang="en-US"/>
              <a:t>This problem is about how we can do the best for ourselves, given our preferences and constraints, and when the things we value are scarce. </a:t>
            </a:r>
          </a:p>
        </p:txBody>
      </p:sp>
      <p:sp>
        <p:nvSpPr>
          <p:cNvPr id="3" name="Content Placeholder 2">
            <a:extLst>
              <a:ext uri="{FF2B5EF4-FFF2-40B4-BE49-F238E27FC236}">
                <a16:creationId xmlns:a16="http://schemas.microsoft.com/office/drawing/2014/main" id="{FA93016A-6800-4793-AF22-11B0FC6171A7}"/>
              </a:ext>
            </a:extLst>
          </p:cNvPr>
          <p:cNvSpPr>
            <a:spLocks noGrp="1"/>
          </p:cNvSpPr>
          <p:nvPr>
            <p:ph sz="half" idx="1"/>
          </p:nvPr>
        </p:nvSpPr>
        <p:spPr/>
        <p:txBody>
          <a:bodyPr>
            <a:normAutofit fontScale="77500" lnSpcReduction="20000"/>
          </a:bodyPr>
          <a:lstStyle/>
          <a:p>
            <a:pPr marL="514350" indent="-514350">
              <a:buFont typeface="+mj-lt"/>
              <a:buAutoNum type="alphaLcParenR"/>
            </a:pPr>
            <a:r>
              <a:rPr lang="en-US"/>
              <a:t>Conspicuous consumption</a:t>
            </a:r>
          </a:p>
          <a:p>
            <a:pPr marL="514350" indent="-514350">
              <a:buFont typeface="+mj-lt"/>
              <a:buAutoNum type="alphaLcParenR"/>
            </a:pPr>
            <a:r>
              <a:rPr lang="en-US"/>
              <a:t>Constrained choice problem</a:t>
            </a:r>
          </a:p>
          <a:p>
            <a:pPr marL="514350" indent="-514350">
              <a:buFont typeface="+mj-lt"/>
              <a:buAutoNum type="alphaLcParenR"/>
            </a:pPr>
            <a:r>
              <a:rPr lang="en-US"/>
              <a:t>Diminishing returns</a:t>
            </a:r>
          </a:p>
          <a:p>
            <a:pPr marL="514350" indent="-514350">
              <a:buFont typeface="+mj-lt"/>
              <a:buAutoNum type="alphaLcParenR"/>
            </a:pPr>
            <a:r>
              <a:rPr lang="en-US"/>
              <a:t>Diminishing marginal product</a:t>
            </a:r>
          </a:p>
        </p:txBody>
      </p:sp>
      <p:sp>
        <p:nvSpPr>
          <p:cNvPr id="4" name="Content Placeholder 3">
            <a:extLst>
              <a:ext uri="{FF2B5EF4-FFF2-40B4-BE49-F238E27FC236}">
                <a16:creationId xmlns:a16="http://schemas.microsoft.com/office/drawing/2014/main" id="{B342DCC5-D48D-4F9D-A61C-CA5BD04CCBD2}"/>
              </a:ext>
            </a:extLst>
          </p:cNvPr>
          <p:cNvSpPr>
            <a:spLocks noGrp="1"/>
          </p:cNvSpPr>
          <p:nvPr>
            <p:ph sz="half" idx="2"/>
          </p:nvPr>
        </p:nvSpPr>
        <p:spPr/>
        <p:txBody>
          <a:bodyPr>
            <a:normAutofit fontScale="77500" lnSpcReduction="20000"/>
          </a:bodyPr>
          <a:lstStyle/>
          <a:p>
            <a:pPr marL="514350" indent="-514350">
              <a:buFont typeface="+mj-lt"/>
              <a:buAutoNum type="alphaLcParenR"/>
            </a:pPr>
            <a:r>
              <a:rPr lang="en-US"/>
              <a:t>The purchase of goods or services to publicly display one’s social and economic status.</a:t>
            </a:r>
          </a:p>
          <a:p>
            <a:pPr marL="514350" indent="-514350">
              <a:buFont typeface="+mj-lt"/>
              <a:buAutoNum type="alphaLcParenR"/>
            </a:pPr>
            <a:r>
              <a:rPr lang="en-US"/>
              <a:t>This problem is about how we can do the best for ourselves, given our preferences and constraints, and when the things we value are scarce.</a:t>
            </a:r>
          </a:p>
          <a:p>
            <a:pPr marL="514350" indent="-514350">
              <a:buFont typeface="+mj-lt"/>
              <a:buAutoNum type="alphaLcParenR"/>
            </a:pPr>
            <a:r>
              <a:rPr lang="en-US" sz="2800"/>
              <a:t>A situation in which the use of an additional unit of a factor of production results in a smaller increase in output than the previous increase. </a:t>
            </a:r>
          </a:p>
          <a:p>
            <a:pPr marL="514350" indent="-514350">
              <a:buFont typeface="+mj-lt"/>
              <a:buAutoNum type="alphaLcParenR"/>
            </a:pPr>
            <a:r>
              <a:rPr lang="en-US" sz="2800"/>
              <a:t>A property of some production functions according to which each additional unit of input results in a smaller increment in total output than did the previous unit.</a:t>
            </a:r>
          </a:p>
          <a:p>
            <a:pPr marL="514350" indent="-514350">
              <a:buFont typeface="+mj-lt"/>
              <a:buAutoNum type="alphaLcParenR"/>
            </a:pPr>
            <a:endParaRPr lang="en-US" sz="2800"/>
          </a:p>
          <a:p>
            <a:pPr marL="514350" indent="-514350">
              <a:buFont typeface="+mj-lt"/>
              <a:buAutoNum type="alphaLcParenR"/>
            </a:pPr>
            <a:endParaRPr lang="en-US"/>
          </a:p>
          <a:p>
            <a:pPr marL="514350" indent="-514350">
              <a:buFont typeface="+mj-lt"/>
              <a:buAutoNum type="alphaLcParenR"/>
            </a:pPr>
            <a:endParaRPr lang="en-US"/>
          </a:p>
        </p:txBody>
      </p:sp>
    </p:spTree>
    <p:extLst>
      <p:ext uri="{BB962C8B-B14F-4D97-AF65-F5344CB8AC3E}">
        <p14:creationId xmlns:p14="http://schemas.microsoft.com/office/powerpoint/2010/main" val="209556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6" presetClass="emph" presetSubtype="0" fill="hold" nodeType="afterEffect">
                                  <p:stCondLst>
                                    <p:cond delay="0"/>
                                  </p:stCondLst>
                                  <p:childTnLst>
                                    <p:animEffect transition="out" filter="fade">
                                      <p:cBhvr>
                                        <p:cTn id="23" dur="500" tmFilter="0, 0; .2, .5; .8, .5; 1, 0"/>
                                        <p:tgtEl>
                                          <p:spTgt spid="3">
                                            <p:txEl>
                                              <p:pRg st="1" end="1"/>
                                            </p:txEl>
                                          </p:spTgt>
                                        </p:tgtEl>
                                      </p:cBhvr>
                                    </p:animEffect>
                                    <p:animScale>
                                      <p:cBhvr>
                                        <p:cTn id="24"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6CFF7-4E28-404E-8F61-440C348C2B91}"/>
              </a:ext>
            </a:extLst>
          </p:cNvPr>
          <p:cNvSpPr>
            <a:spLocks noGrp="1"/>
          </p:cNvSpPr>
          <p:nvPr>
            <p:ph type="title"/>
          </p:nvPr>
        </p:nvSpPr>
        <p:spPr/>
        <p:txBody>
          <a:bodyPr>
            <a:normAutofit fontScale="90000"/>
          </a:bodyPr>
          <a:lstStyle/>
          <a:p>
            <a:r>
              <a:rPr lang="en-US"/>
              <a:t>A situation in which the use of an additional unit of a factor of production results in a smaller increase in output than the previous increase. </a:t>
            </a:r>
          </a:p>
        </p:txBody>
      </p:sp>
      <p:sp>
        <p:nvSpPr>
          <p:cNvPr id="3" name="Content Placeholder 2">
            <a:extLst>
              <a:ext uri="{FF2B5EF4-FFF2-40B4-BE49-F238E27FC236}">
                <a16:creationId xmlns:a16="http://schemas.microsoft.com/office/drawing/2014/main" id="{90083CA5-E1AD-4BE8-8937-BF727E4DFF2C}"/>
              </a:ext>
            </a:extLst>
          </p:cNvPr>
          <p:cNvSpPr>
            <a:spLocks noGrp="1"/>
          </p:cNvSpPr>
          <p:nvPr>
            <p:ph sz="half" idx="1"/>
          </p:nvPr>
        </p:nvSpPr>
        <p:spPr/>
        <p:txBody>
          <a:bodyPr/>
          <a:lstStyle/>
          <a:p>
            <a:pPr marL="514350" indent="-514350">
              <a:buFont typeface="+mj-lt"/>
              <a:buAutoNum type="alphaLcParenR"/>
            </a:pPr>
            <a:r>
              <a:rPr lang="en-US"/>
              <a:t>Diminishing marginal product</a:t>
            </a:r>
          </a:p>
          <a:p>
            <a:pPr marL="514350" indent="-514350">
              <a:buFont typeface="+mj-lt"/>
              <a:buAutoNum type="alphaLcParenR"/>
            </a:pPr>
            <a:r>
              <a:rPr lang="en-US"/>
              <a:t>Opportunity cost</a:t>
            </a:r>
          </a:p>
          <a:p>
            <a:pPr marL="514350" indent="-514350">
              <a:buFont typeface="+mj-lt"/>
              <a:buAutoNum type="alphaLcParenR"/>
            </a:pPr>
            <a:r>
              <a:rPr lang="en-US"/>
              <a:t>Diminishing returns</a:t>
            </a:r>
          </a:p>
          <a:p>
            <a:pPr marL="514350" indent="-514350">
              <a:buFont typeface="+mj-lt"/>
              <a:buAutoNum type="alphaLcParenR"/>
            </a:pPr>
            <a:r>
              <a:rPr lang="en-US"/>
              <a:t>Production function</a:t>
            </a:r>
          </a:p>
        </p:txBody>
      </p:sp>
      <p:sp>
        <p:nvSpPr>
          <p:cNvPr id="4" name="Content Placeholder 3">
            <a:extLst>
              <a:ext uri="{FF2B5EF4-FFF2-40B4-BE49-F238E27FC236}">
                <a16:creationId xmlns:a16="http://schemas.microsoft.com/office/drawing/2014/main" id="{1AA2E6EC-F388-434F-8F5E-3670975399EA}"/>
              </a:ext>
            </a:extLst>
          </p:cNvPr>
          <p:cNvSpPr>
            <a:spLocks noGrp="1"/>
          </p:cNvSpPr>
          <p:nvPr>
            <p:ph sz="half" idx="2"/>
          </p:nvPr>
        </p:nvSpPr>
        <p:spPr/>
        <p:txBody>
          <a:bodyPr>
            <a:normAutofit/>
          </a:bodyPr>
          <a:lstStyle/>
          <a:p>
            <a:pPr marL="514350" indent="-514350">
              <a:buFont typeface="+mj-lt"/>
              <a:buAutoNum type="alphaLcParenR"/>
            </a:pPr>
            <a:r>
              <a:rPr lang="en-US" sz="1600"/>
              <a:t>A property of some production functions according to which each additional unit of input results in a smaller increment in total output than did the previous unit.</a:t>
            </a:r>
          </a:p>
          <a:p>
            <a:pPr marL="514350" indent="-514350">
              <a:buFont typeface="+mj-lt"/>
              <a:buAutoNum type="alphaLcParenR"/>
            </a:pPr>
            <a:r>
              <a:rPr lang="en-US" sz="1600"/>
              <a:t>When taking an action implies forgoing the next best alternative action, this is the net benefit of the foregone alternative.</a:t>
            </a:r>
          </a:p>
          <a:p>
            <a:pPr marL="514350" indent="-514350">
              <a:buFont typeface="+mj-lt"/>
              <a:buAutoNum type="alphaLcParenR"/>
            </a:pPr>
            <a:r>
              <a:rPr lang="en-US" sz="1600"/>
              <a:t>A situation in which the use of an additional unit of a factor of production results in a smaller increase in output than the previous increase. </a:t>
            </a:r>
          </a:p>
          <a:p>
            <a:pPr marL="514350" indent="-514350">
              <a:buFont typeface="+mj-lt"/>
              <a:buAutoNum type="alphaLcParenR"/>
            </a:pPr>
            <a:r>
              <a:rPr lang="en-US" sz="1600"/>
              <a:t>A graphical or mathematical expression describing the amount of output that can be produced by any given amount or combination of input(s). The function describes differing technologies capable of producing the same thing.</a:t>
            </a:r>
          </a:p>
        </p:txBody>
      </p:sp>
    </p:spTree>
    <p:extLst>
      <p:ext uri="{BB962C8B-B14F-4D97-AF65-F5344CB8AC3E}">
        <p14:creationId xmlns:p14="http://schemas.microsoft.com/office/powerpoint/2010/main" val="378646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childTnLst>
                          </p:cTn>
                        </p:par>
                        <p:par>
                          <p:cTn id="29" fill="hold">
                            <p:stCondLst>
                              <p:cond delay="1000"/>
                            </p:stCondLst>
                            <p:childTnLst>
                              <p:par>
                                <p:cTn id="30" presetID="26" presetClass="emph" presetSubtype="0" fill="hold" nodeType="afterEffect">
                                  <p:stCondLst>
                                    <p:cond delay="0"/>
                                  </p:stCondLst>
                                  <p:childTnLst>
                                    <p:animEffect transition="out" filter="fade">
                                      <p:cBhvr>
                                        <p:cTn id="31" dur="500" tmFilter="0, 0; .2, .5; .8, .5; 1, 0"/>
                                        <p:tgtEl>
                                          <p:spTgt spid="3">
                                            <p:txEl>
                                              <p:pRg st="2" end="2"/>
                                            </p:txEl>
                                          </p:spTgt>
                                        </p:tgtEl>
                                      </p:cBhvr>
                                    </p:animEffect>
                                    <p:animScale>
                                      <p:cBhvr>
                                        <p:cTn id="32"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4464E-1C37-4C31-B222-0A67A57F5E5F}"/>
              </a:ext>
            </a:extLst>
          </p:cNvPr>
          <p:cNvSpPr>
            <a:spLocks noGrp="1"/>
          </p:cNvSpPr>
          <p:nvPr>
            <p:ph type="title"/>
          </p:nvPr>
        </p:nvSpPr>
        <p:spPr/>
        <p:txBody>
          <a:bodyPr>
            <a:normAutofit fontScale="90000"/>
          </a:bodyPr>
          <a:lstStyle/>
          <a:p>
            <a:r>
              <a:rPr lang="en-US"/>
              <a:t>The effect that the additional income would have if there were no change in the price or opportunity cost.</a:t>
            </a:r>
          </a:p>
        </p:txBody>
      </p:sp>
      <p:sp>
        <p:nvSpPr>
          <p:cNvPr id="3" name="Content Placeholder 2">
            <a:extLst>
              <a:ext uri="{FF2B5EF4-FFF2-40B4-BE49-F238E27FC236}">
                <a16:creationId xmlns:a16="http://schemas.microsoft.com/office/drawing/2014/main" id="{CBCC620A-70BE-4444-A649-0EE2BFB41395}"/>
              </a:ext>
            </a:extLst>
          </p:cNvPr>
          <p:cNvSpPr>
            <a:spLocks noGrp="1"/>
          </p:cNvSpPr>
          <p:nvPr>
            <p:ph sz="half" idx="1"/>
          </p:nvPr>
        </p:nvSpPr>
        <p:spPr>
          <a:xfrm>
            <a:off x="838200" y="1978269"/>
            <a:ext cx="5181600" cy="4198694"/>
          </a:xfrm>
        </p:spPr>
        <p:txBody>
          <a:bodyPr>
            <a:normAutofit fontScale="85000" lnSpcReduction="20000"/>
          </a:bodyPr>
          <a:lstStyle/>
          <a:p>
            <a:pPr marL="514350" indent="-514350">
              <a:buFont typeface="+mj-lt"/>
              <a:buAutoNum type="alphaLcParenR"/>
            </a:pPr>
            <a:r>
              <a:rPr lang="en-US"/>
              <a:t>Substitution effect</a:t>
            </a:r>
          </a:p>
          <a:p>
            <a:pPr marL="514350" indent="-514350">
              <a:buFont typeface="+mj-lt"/>
              <a:buAutoNum type="alphaLcParenR"/>
            </a:pPr>
            <a:r>
              <a:rPr lang="en-US"/>
              <a:t>Indifference curve</a:t>
            </a:r>
          </a:p>
          <a:p>
            <a:pPr marL="514350" indent="-514350">
              <a:buFont typeface="+mj-lt"/>
              <a:buAutoNum type="alphaLcParenR"/>
            </a:pPr>
            <a:r>
              <a:rPr lang="en-US"/>
              <a:t>Feasible frontier</a:t>
            </a:r>
          </a:p>
          <a:p>
            <a:pPr marL="514350" indent="-514350">
              <a:buFont typeface="+mj-lt"/>
              <a:buAutoNum type="alphaLcParenR"/>
            </a:pPr>
            <a:r>
              <a:rPr lang="en-US"/>
              <a:t>Income effect</a:t>
            </a:r>
          </a:p>
        </p:txBody>
      </p:sp>
      <p:sp>
        <p:nvSpPr>
          <p:cNvPr id="4" name="Content Placeholder 3">
            <a:extLst>
              <a:ext uri="{FF2B5EF4-FFF2-40B4-BE49-F238E27FC236}">
                <a16:creationId xmlns:a16="http://schemas.microsoft.com/office/drawing/2014/main" id="{2EA74719-7269-4A9C-9F62-9B74B2B96BF0}"/>
              </a:ext>
            </a:extLst>
          </p:cNvPr>
          <p:cNvSpPr>
            <a:spLocks noGrp="1"/>
          </p:cNvSpPr>
          <p:nvPr>
            <p:ph sz="half" idx="2"/>
          </p:nvPr>
        </p:nvSpPr>
        <p:spPr/>
        <p:txBody>
          <a:bodyPr>
            <a:normAutofit fontScale="85000" lnSpcReduction="20000"/>
          </a:bodyPr>
          <a:lstStyle/>
          <a:p>
            <a:pPr marL="514350" indent="-514350">
              <a:buFont typeface="+mj-lt"/>
              <a:buAutoNum type="alphaLcParenR"/>
            </a:pPr>
            <a:r>
              <a:rPr lang="en-US"/>
              <a:t>The effect that is only due to changes in the price or opportunity cost, given the new level of utility.</a:t>
            </a:r>
          </a:p>
          <a:p>
            <a:pPr marL="514350" indent="-514350">
              <a:buFont typeface="+mj-lt"/>
              <a:buAutoNum type="alphaLcParenR"/>
            </a:pPr>
            <a:r>
              <a:rPr lang="en-US"/>
              <a:t>A curve of the points which indicate the combina­tions of goods that provide a given level of utility to the individual.</a:t>
            </a:r>
          </a:p>
          <a:p>
            <a:pPr marL="514350" indent="-514350">
              <a:buFont typeface="+mj-lt"/>
              <a:buAutoNum type="alphaLcParenR"/>
            </a:pPr>
            <a:r>
              <a:rPr lang="en-US"/>
              <a:t> The curve made of points that defines the maximum feasible quantity of one good for a given quantity of the other.</a:t>
            </a:r>
          </a:p>
          <a:p>
            <a:pPr marL="514350" indent="-514350">
              <a:buFont typeface="+mj-lt"/>
              <a:buAutoNum type="alphaLcParenR"/>
            </a:pPr>
            <a:r>
              <a:rPr lang="en-US"/>
              <a:t>The effect that the additional income would have if there were no change in the price or opportunity cost.</a:t>
            </a:r>
          </a:p>
        </p:txBody>
      </p:sp>
    </p:spTree>
    <p:extLst>
      <p:ext uri="{BB962C8B-B14F-4D97-AF65-F5344CB8AC3E}">
        <p14:creationId xmlns:p14="http://schemas.microsoft.com/office/powerpoint/2010/main" val="51135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par>
                          <p:cTn id="25" fill="hold">
                            <p:stCondLst>
                              <p:cond delay="500"/>
                            </p:stCondLst>
                            <p:childTnLst>
                              <p:par>
                                <p:cTn id="26" presetID="26" presetClass="emph" presetSubtype="0" fill="hold" nodeType="afterEffect">
                                  <p:stCondLst>
                                    <p:cond delay="0"/>
                                  </p:stCondLst>
                                  <p:childTnLst>
                                    <p:animEffect transition="out" filter="fade">
                                      <p:cBhvr>
                                        <p:cTn id="27" dur="500" tmFilter="0, 0; .2, .5; .8, .5; 1, 0"/>
                                        <p:tgtEl>
                                          <p:spTgt spid="3">
                                            <p:txEl>
                                              <p:pRg st="3" end="3"/>
                                            </p:txEl>
                                          </p:spTgt>
                                        </p:tgtEl>
                                      </p:cBhvr>
                                    </p:animEffect>
                                    <p:animScale>
                                      <p:cBhvr>
                                        <p:cTn id="28"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3127040081"/>
              </p:ext>
            </p:extLst>
          </p:nvPr>
        </p:nvGraphicFramePr>
        <p:xfrm>
          <a:off x="620568" y="1756233"/>
          <a:ext cx="7058190" cy="4366591"/>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flipH="1" flipV="1">
            <a:off x="2707483" y="3406264"/>
            <a:ext cx="0" cy="1979989"/>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flipV="1">
            <a:off x="7424258" y="2250518"/>
            <a:ext cx="0" cy="3131993"/>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flipV="1">
            <a:off x="2464770" y="3658258"/>
            <a:ext cx="0" cy="1727994"/>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flipV="1">
            <a:off x="1462212" y="3406263"/>
            <a:ext cx="1223993"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1462214" y="3638291"/>
            <a:ext cx="1007998"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4200436" y="2450282"/>
            <a:ext cx="0" cy="2951996"/>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flipV="1">
            <a:off x="3957724" y="2545701"/>
            <a:ext cx="0" cy="2843995"/>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flipV="1">
            <a:off x="1465045" y="2436170"/>
            <a:ext cx="2699985"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1467282" y="2543670"/>
            <a:ext cx="2484000"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1476336" y="3638292"/>
            <a:ext cx="988435" cy="1777043"/>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1476335" y="2545700"/>
            <a:ext cx="2483980" cy="2856578"/>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1467283" y="2227354"/>
            <a:ext cx="3724597" cy="3178927"/>
            <a:chOff x="1011951" y="1722363"/>
            <a:chExt cx="3724597" cy="3178927"/>
          </a:xfrm>
        </p:grpSpPr>
        <p:cxnSp>
          <p:nvCxnSpPr>
            <p:cNvPr id="5" name="Straight Connector 4"/>
            <p:cNvCxnSpPr/>
            <p:nvPr/>
          </p:nvCxnSpPr>
          <p:spPr>
            <a:xfrm flipH="1" flipV="1">
              <a:off x="4736548" y="1733296"/>
              <a:ext cx="0" cy="3167994"/>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flipV="1">
              <a:off x="1011951" y="1722363"/>
              <a:ext cx="3708000" cy="0"/>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graphicFrame>
        <p:nvGraphicFramePr>
          <p:cNvPr id="3" name="Table 2"/>
          <p:cNvGraphicFramePr>
            <a:graphicFrameLocks noGrp="1"/>
          </p:cNvGraphicFramePr>
          <p:nvPr>
            <p:extLst>
              <p:ext uri="{D42A27DB-BD31-4B8C-83A1-F6EECF244321}">
                <p14:modId xmlns:p14="http://schemas.microsoft.com/office/powerpoint/2010/main" val="1784670602"/>
              </p:ext>
            </p:extLst>
          </p:nvPr>
        </p:nvGraphicFramePr>
        <p:xfrm>
          <a:off x="744801" y="617209"/>
          <a:ext cx="6809725" cy="640080"/>
        </p:xfrm>
        <a:graphic>
          <a:graphicData uri="http://schemas.openxmlformats.org/drawingml/2006/table">
            <a:tbl>
              <a:tblPr firstRow="1" firstCol="1" bandRow="1" bandCol="1">
                <a:tableStyleId>{5C22544A-7EE6-4342-B048-85BDC9FD1C3A}</a:tableStyleId>
              </a:tblPr>
              <a:tblGrid>
                <a:gridCol w="592975">
                  <a:extLst>
                    <a:ext uri="{9D8B030D-6E8A-4147-A177-3AD203B41FA5}">
                      <a16:colId xmlns:a16="http://schemas.microsoft.com/office/drawing/2014/main" val="20000"/>
                    </a:ext>
                  </a:extLst>
                </a:gridCol>
                <a:gridCol w="336018">
                  <a:extLst>
                    <a:ext uri="{9D8B030D-6E8A-4147-A177-3AD203B41FA5}">
                      <a16:colId xmlns:a16="http://schemas.microsoft.com/office/drawing/2014/main" val="20001"/>
                    </a:ext>
                  </a:extLst>
                </a:gridCol>
                <a:gridCol w="375551">
                  <a:extLst>
                    <a:ext uri="{9D8B030D-6E8A-4147-A177-3AD203B41FA5}">
                      <a16:colId xmlns:a16="http://schemas.microsoft.com/office/drawing/2014/main" val="20002"/>
                    </a:ext>
                  </a:extLst>
                </a:gridCol>
                <a:gridCol w="375551">
                  <a:extLst>
                    <a:ext uri="{9D8B030D-6E8A-4147-A177-3AD203B41FA5}">
                      <a16:colId xmlns:a16="http://schemas.microsoft.com/office/drawing/2014/main" val="20003"/>
                    </a:ext>
                  </a:extLst>
                </a:gridCol>
                <a:gridCol w="375551">
                  <a:extLst>
                    <a:ext uri="{9D8B030D-6E8A-4147-A177-3AD203B41FA5}">
                      <a16:colId xmlns:a16="http://schemas.microsoft.com/office/drawing/2014/main" val="20004"/>
                    </a:ext>
                  </a:extLst>
                </a:gridCol>
                <a:gridCol w="375551">
                  <a:extLst>
                    <a:ext uri="{9D8B030D-6E8A-4147-A177-3AD203B41FA5}">
                      <a16:colId xmlns:a16="http://schemas.microsoft.com/office/drawing/2014/main" val="20005"/>
                    </a:ext>
                  </a:extLst>
                </a:gridCol>
                <a:gridCol w="375551">
                  <a:extLst>
                    <a:ext uri="{9D8B030D-6E8A-4147-A177-3AD203B41FA5}">
                      <a16:colId xmlns:a16="http://schemas.microsoft.com/office/drawing/2014/main" val="20006"/>
                    </a:ext>
                  </a:extLst>
                </a:gridCol>
                <a:gridCol w="375551">
                  <a:extLst>
                    <a:ext uri="{9D8B030D-6E8A-4147-A177-3AD203B41FA5}">
                      <a16:colId xmlns:a16="http://schemas.microsoft.com/office/drawing/2014/main" val="20007"/>
                    </a:ext>
                  </a:extLst>
                </a:gridCol>
                <a:gridCol w="375551">
                  <a:extLst>
                    <a:ext uri="{9D8B030D-6E8A-4147-A177-3AD203B41FA5}">
                      <a16:colId xmlns:a16="http://schemas.microsoft.com/office/drawing/2014/main" val="20008"/>
                    </a:ext>
                  </a:extLst>
                </a:gridCol>
                <a:gridCol w="375551">
                  <a:extLst>
                    <a:ext uri="{9D8B030D-6E8A-4147-A177-3AD203B41FA5}">
                      <a16:colId xmlns:a16="http://schemas.microsoft.com/office/drawing/2014/main" val="20009"/>
                    </a:ext>
                  </a:extLst>
                </a:gridCol>
                <a:gridCol w="375551">
                  <a:extLst>
                    <a:ext uri="{9D8B030D-6E8A-4147-A177-3AD203B41FA5}">
                      <a16:colId xmlns:a16="http://schemas.microsoft.com/office/drawing/2014/main" val="20010"/>
                    </a:ext>
                  </a:extLst>
                </a:gridCol>
                <a:gridCol w="375551">
                  <a:extLst>
                    <a:ext uri="{9D8B030D-6E8A-4147-A177-3AD203B41FA5}">
                      <a16:colId xmlns:a16="http://schemas.microsoft.com/office/drawing/2014/main" val="20011"/>
                    </a:ext>
                  </a:extLst>
                </a:gridCol>
                <a:gridCol w="375551">
                  <a:extLst>
                    <a:ext uri="{9D8B030D-6E8A-4147-A177-3AD203B41FA5}">
                      <a16:colId xmlns:a16="http://schemas.microsoft.com/office/drawing/2014/main" val="20012"/>
                    </a:ext>
                  </a:extLst>
                </a:gridCol>
                <a:gridCol w="375551">
                  <a:extLst>
                    <a:ext uri="{9D8B030D-6E8A-4147-A177-3AD203B41FA5}">
                      <a16:colId xmlns:a16="http://schemas.microsoft.com/office/drawing/2014/main" val="20013"/>
                    </a:ext>
                  </a:extLst>
                </a:gridCol>
                <a:gridCol w="375551">
                  <a:extLst>
                    <a:ext uri="{9D8B030D-6E8A-4147-A177-3AD203B41FA5}">
                      <a16:colId xmlns:a16="http://schemas.microsoft.com/office/drawing/2014/main" val="20014"/>
                    </a:ext>
                  </a:extLst>
                </a:gridCol>
                <a:gridCol w="375551">
                  <a:extLst>
                    <a:ext uri="{9D8B030D-6E8A-4147-A177-3AD203B41FA5}">
                      <a16:colId xmlns:a16="http://schemas.microsoft.com/office/drawing/2014/main" val="20015"/>
                    </a:ext>
                  </a:extLst>
                </a:gridCol>
                <a:gridCol w="623018">
                  <a:extLst>
                    <a:ext uri="{9D8B030D-6E8A-4147-A177-3AD203B41FA5}">
                      <a16:colId xmlns:a16="http://schemas.microsoft.com/office/drawing/2014/main" val="20016"/>
                    </a:ext>
                  </a:extLst>
                </a:gridCol>
              </a:tblGrid>
              <a:tr h="0">
                <a:tc>
                  <a:txBody>
                    <a:bodyPr/>
                    <a:lstStyle/>
                    <a:p>
                      <a:pPr algn="l">
                        <a:spcAft>
                          <a:spcPts val="0"/>
                        </a:spcAft>
                      </a:pPr>
                      <a:r>
                        <a:rPr lang="en-GB" sz="1400">
                          <a:solidFill>
                            <a:schemeClr val="tx1"/>
                          </a:solidFill>
                          <a:effectLst/>
                        </a:rPr>
                        <a:t>Study Hours</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15 or more</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4295">
                <a:tc>
                  <a:txBody>
                    <a:bodyPr/>
                    <a:lstStyle/>
                    <a:p>
                      <a:pPr algn="l">
                        <a:spcAft>
                          <a:spcPts val="0"/>
                        </a:spcAft>
                      </a:pPr>
                      <a:r>
                        <a:rPr lang="en-GB" sz="1400">
                          <a:solidFill>
                            <a:schemeClr val="tx1"/>
                          </a:solidFill>
                          <a:effectLst/>
                        </a:rPr>
                        <a:t>Grade</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mn-lt"/>
                          <a:ea typeface="+mn-ea"/>
                          <a:cs typeface="+mn-cs"/>
                        </a:rPr>
                        <a:t>20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mn-lt"/>
                          <a:ea typeface="+mn-ea"/>
                          <a:cs typeface="+mn-cs"/>
                        </a:rPr>
                        <a:t>33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42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57</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86</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90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Rectangle 1"/>
          <p:cNvSpPr>
            <a:spLocks noChangeArrowheads="1"/>
          </p:cNvSpPr>
          <p:nvPr/>
        </p:nvSpPr>
        <p:spPr bwMode="auto">
          <a:xfrm>
            <a:off x="1929400" y="3390507"/>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cxnSp>
        <p:nvCxnSpPr>
          <p:cNvPr id="20" name="Straight Connector 19"/>
          <p:cNvCxnSpPr/>
          <p:nvPr/>
        </p:nvCxnSpPr>
        <p:spPr>
          <a:xfrm flipV="1">
            <a:off x="1690550" y="2855641"/>
            <a:ext cx="1494898" cy="1570179"/>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5AAF5D65-8B2C-4EA1-A9D5-CEFC2C2BCB0D}"/>
              </a:ext>
            </a:extLst>
          </p:cNvPr>
          <p:cNvSpPr txBox="1"/>
          <p:nvPr/>
        </p:nvSpPr>
        <p:spPr>
          <a:xfrm>
            <a:off x="8080131" y="685800"/>
            <a:ext cx="3178495" cy="369332"/>
          </a:xfrm>
          <a:prstGeom prst="rect">
            <a:avLst/>
          </a:prstGeom>
          <a:noFill/>
        </p:spPr>
        <p:txBody>
          <a:bodyPr wrap="square" rtlCol="0">
            <a:spAutoFit/>
          </a:bodyPr>
          <a:lstStyle/>
          <a:p>
            <a:r>
              <a:rPr lang="en-US"/>
              <a:t>True or False</a:t>
            </a:r>
          </a:p>
        </p:txBody>
      </p:sp>
      <p:sp>
        <p:nvSpPr>
          <p:cNvPr id="16" name="TextBox 15">
            <a:extLst>
              <a:ext uri="{FF2B5EF4-FFF2-40B4-BE49-F238E27FC236}">
                <a16:creationId xmlns:a16="http://schemas.microsoft.com/office/drawing/2014/main" id="{D4BE2BA8-33A4-4A73-9BB2-638DCB9A31A3}"/>
              </a:ext>
            </a:extLst>
          </p:cNvPr>
          <p:cNvSpPr txBox="1"/>
          <p:nvPr/>
        </p:nvSpPr>
        <p:spPr>
          <a:xfrm>
            <a:off x="8099652" y="1627189"/>
            <a:ext cx="2497016" cy="1200329"/>
          </a:xfrm>
          <a:prstGeom prst="rect">
            <a:avLst/>
          </a:prstGeom>
          <a:noFill/>
        </p:spPr>
        <p:txBody>
          <a:bodyPr wrap="square" rtlCol="0">
            <a:spAutoFit/>
          </a:bodyPr>
          <a:lstStyle/>
          <a:p>
            <a:r>
              <a:rPr lang="en-US"/>
              <a:t>The marginal product and the average product are both constant beyond 15 hours.</a:t>
            </a:r>
          </a:p>
        </p:txBody>
      </p:sp>
      <p:sp>
        <p:nvSpPr>
          <p:cNvPr id="18" name="TextBox 17">
            <a:extLst>
              <a:ext uri="{FF2B5EF4-FFF2-40B4-BE49-F238E27FC236}">
                <a16:creationId xmlns:a16="http://schemas.microsoft.com/office/drawing/2014/main" id="{84C0622C-25B6-4A9C-B689-A18DFD37FF18}"/>
              </a:ext>
            </a:extLst>
          </p:cNvPr>
          <p:cNvSpPr txBox="1"/>
          <p:nvPr/>
        </p:nvSpPr>
        <p:spPr>
          <a:xfrm>
            <a:off x="8099652" y="3049754"/>
            <a:ext cx="2993857" cy="3416320"/>
          </a:xfrm>
          <a:prstGeom prst="rect">
            <a:avLst/>
          </a:prstGeom>
          <a:noFill/>
        </p:spPr>
        <p:txBody>
          <a:bodyPr wrap="square" rtlCol="0">
            <a:spAutoFit/>
          </a:bodyPr>
          <a:lstStyle/>
          <a:p>
            <a:r>
              <a:rPr lang="en-US"/>
              <a:t>False.</a:t>
            </a:r>
          </a:p>
          <a:p>
            <a:r>
              <a:rPr lang="en-US"/>
              <a:t>The marginal product is constant beyond 15 hours, but the average product continues to diminish. This is because the marginal product (zero) is less than the average product, which remains positive but is decreasing (more hours with no additional improvement reduces the average).</a:t>
            </a:r>
          </a:p>
        </p:txBody>
      </p:sp>
    </p:spTree>
    <p:extLst>
      <p:ext uri="{BB962C8B-B14F-4D97-AF65-F5344CB8AC3E}">
        <p14:creationId xmlns:p14="http://schemas.microsoft.com/office/powerpoint/2010/main" val="368066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DFCEA-B9F7-4247-ACED-8A0D96ADE7F8}"/>
              </a:ext>
            </a:extLst>
          </p:cNvPr>
          <p:cNvSpPr>
            <a:spLocks noGrp="1"/>
          </p:cNvSpPr>
          <p:nvPr>
            <p:ph type="title"/>
          </p:nvPr>
        </p:nvSpPr>
        <p:spPr/>
        <p:txBody>
          <a:bodyPr/>
          <a:lstStyle/>
          <a:p>
            <a:r>
              <a:rPr lang="en-US"/>
              <a:t>A good or service that satisfies the needs of consumers over a short period.</a:t>
            </a:r>
          </a:p>
        </p:txBody>
      </p:sp>
      <p:sp>
        <p:nvSpPr>
          <p:cNvPr id="4" name="Content Placeholder 3">
            <a:extLst>
              <a:ext uri="{FF2B5EF4-FFF2-40B4-BE49-F238E27FC236}">
                <a16:creationId xmlns:a16="http://schemas.microsoft.com/office/drawing/2014/main" id="{4B96325A-4B40-47E8-AD76-379A57B31BFF}"/>
              </a:ext>
            </a:extLst>
          </p:cNvPr>
          <p:cNvSpPr>
            <a:spLocks noGrp="1"/>
          </p:cNvSpPr>
          <p:nvPr>
            <p:ph sz="half" idx="1"/>
          </p:nvPr>
        </p:nvSpPr>
        <p:spPr/>
        <p:txBody>
          <a:bodyPr>
            <a:normAutofit fontScale="85000" lnSpcReduction="20000"/>
          </a:bodyPr>
          <a:lstStyle/>
          <a:p>
            <a:pPr marL="514350" indent="-514350">
              <a:buFont typeface="+mj-lt"/>
              <a:buAutoNum type="alphaLcParenR"/>
            </a:pPr>
            <a:r>
              <a:rPr lang="en-US"/>
              <a:t>Economic cost</a:t>
            </a:r>
          </a:p>
          <a:p>
            <a:pPr marL="514350" indent="-514350">
              <a:buFont typeface="+mj-lt"/>
              <a:buAutoNum type="alphaLcParenR"/>
            </a:pPr>
            <a:r>
              <a:rPr lang="en-US"/>
              <a:t>Consumption good</a:t>
            </a:r>
          </a:p>
          <a:p>
            <a:pPr marL="514350" indent="-514350">
              <a:buFont typeface="+mj-lt"/>
              <a:buAutoNum type="alphaLcParenR"/>
            </a:pPr>
            <a:r>
              <a:rPr lang="en-US"/>
              <a:t>Concave function</a:t>
            </a:r>
          </a:p>
          <a:p>
            <a:pPr marL="514350" indent="-514350">
              <a:buFont typeface="+mj-lt"/>
              <a:buAutoNum type="alphaLcParenR"/>
            </a:pPr>
            <a:r>
              <a:rPr lang="en-US"/>
              <a:t>Conspicuous consumption</a:t>
            </a:r>
          </a:p>
        </p:txBody>
      </p:sp>
      <p:sp>
        <p:nvSpPr>
          <p:cNvPr id="5" name="Content Placeholder 4">
            <a:extLst>
              <a:ext uri="{FF2B5EF4-FFF2-40B4-BE49-F238E27FC236}">
                <a16:creationId xmlns:a16="http://schemas.microsoft.com/office/drawing/2014/main" id="{F8BA7154-9E3D-4FCE-8315-89C7F6767608}"/>
              </a:ext>
            </a:extLst>
          </p:cNvPr>
          <p:cNvSpPr>
            <a:spLocks noGrp="1"/>
          </p:cNvSpPr>
          <p:nvPr>
            <p:ph sz="half" idx="2"/>
          </p:nvPr>
        </p:nvSpPr>
        <p:spPr/>
        <p:txBody>
          <a:bodyPr>
            <a:normAutofit fontScale="85000" lnSpcReduction="20000"/>
          </a:bodyPr>
          <a:lstStyle/>
          <a:p>
            <a:pPr marL="514350" indent="-514350">
              <a:buFont typeface="+mj-lt"/>
              <a:buAutoNum type="alphaLcParenR"/>
            </a:pPr>
            <a:r>
              <a:rPr lang="en-US"/>
              <a:t>The out-of-pocket cost of an action, plus the opportunity cost.</a:t>
            </a:r>
          </a:p>
          <a:p>
            <a:pPr marL="514350" indent="-514350">
              <a:buFont typeface="+mj-lt"/>
              <a:buAutoNum type="alphaLcParenR"/>
            </a:pPr>
            <a:r>
              <a:rPr lang="en-US"/>
              <a:t>A good or service that satisfies the needs of consumers over a short period.</a:t>
            </a:r>
          </a:p>
          <a:p>
            <a:pPr marL="514350" indent="-514350">
              <a:buFont typeface="+mj-lt"/>
              <a:buAutoNum type="alphaLcParenR"/>
            </a:pPr>
            <a:r>
              <a:rPr lang="en-US"/>
              <a:t>A function of two variables for which the line segment between any two points on the function lies entirely below the curve representing the function (the function is convex when the line segment lies above the function).</a:t>
            </a:r>
          </a:p>
          <a:p>
            <a:pPr marL="514350" indent="-514350">
              <a:buFont typeface="+mj-lt"/>
              <a:buAutoNum type="alphaLcParenR"/>
            </a:pPr>
            <a:r>
              <a:rPr lang="en-US"/>
              <a:t>The purchase of goods or services to publicly display one’s social and economic status.</a:t>
            </a:r>
          </a:p>
        </p:txBody>
      </p:sp>
    </p:spTree>
    <p:extLst>
      <p:ext uri="{BB962C8B-B14F-4D97-AF65-F5344CB8AC3E}">
        <p14:creationId xmlns:p14="http://schemas.microsoft.com/office/powerpoint/2010/main" val="178550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1000"/>
                                        <p:tgtEl>
                                          <p:spTgt spid="5">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ircle(in)">
                                      <p:cBhvr>
                                        <p:cTn id="10" dur="1000"/>
                                        <p:tgtEl>
                                          <p:spTgt spid="5">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ircle(in)">
                                      <p:cBhvr>
                                        <p:cTn id="13" dur="1000"/>
                                        <p:tgtEl>
                                          <p:spTgt spid="5">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1000"/>
                                        <p:tgtEl>
                                          <p:spTgt spid="5">
                                            <p:txEl>
                                              <p:pRg st="3" end="3"/>
                                            </p:txEl>
                                          </p:spTgt>
                                        </p:tgtEl>
                                      </p:cBhvr>
                                    </p:animEffect>
                                  </p:childTnLst>
                                </p:cTn>
                              </p:par>
                            </p:childTnLst>
                          </p:cTn>
                        </p:par>
                        <p:par>
                          <p:cTn id="17" fill="hold">
                            <p:stCondLst>
                              <p:cond delay="1000"/>
                            </p:stCondLst>
                            <p:childTnLst>
                              <p:par>
                                <p:cTn id="18" presetID="26" presetClass="emph" presetSubtype="0" fill="hold" nodeType="afterEffect">
                                  <p:stCondLst>
                                    <p:cond delay="0"/>
                                  </p:stCondLst>
                                  <p:childTnLst>
                                    <p:animEffect transition="out" filter="fade">
                                      <p:cBhvr>
                                        <p:cTn id="19" dur="500" tmFilter="0, 0; .2, .5; .8, .5; 1, 0"/>
                                        <p:tgtEl>
                                          <p:spTgt spid="4">
                                            <p:txEl>
                                              <p:pRg st="1" end="1"/>
                                            </p:txEl>
                                          </p:spTgt>
                                        </p:tgtEl>
                                      </p:cBhvr>
                                    </p:animEffect>
                                    <p:animScale>
                                      <p:cBhvr>
                                        <p:cTn id="20" dur="250" autoRev="1" fill="hold"/>
                                        <p:tgtEl>
                                          <p:spTgt spid="4">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nvGraphicFramePr>
        <p:xfrm>
          <a:off x="620568" y="1756233"/>
          <a:ext cx="7058190" cy="4366591"/>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flipH="1" flipV="1">
            <a:off x="2707483" y="3406264"/>
            <a:ext cx="0" cy="1979989"/>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flipV="1">
            <a:off x="7424258" y="2250518"/>
            <a:ext cx="0" cy="3131993"/>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flipV="1">
            <a:off x="2464770" y="3658258"/>
            <a:ext cx="0" cy="1727994"/>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flipV="1">
            <a:off x="1462212" y="3406263"/>
            <a:ext cx="1223993"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1462214" y="3638291"/>
            <a:ext cx="1007998"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4200436" y="2450282"/>
            <a:ext cx="0" cy="2951996"/>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flipV="1">
            <a:off x="3957724" y="2545701"/>
            <a:ext cx="0" cy="2843995"/>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flipV="1">
            <a:off x="1465045" y="2436170"/>
            <a:ext cx="2699985"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1467282" y="2543670"/>
            <a:ext cx="2484000"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1476336" y="3638292"/>
            <a:ext cx="988435" cy="1777043"/>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1476335" y="2545700"/>
            <a:ext cx="2483980" cy="2856578"/>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1467283" y="2227354"/>
            <a:ext cx="3724597" cy="3178927"/>
            <a:chOff x="1011951" y="1722363"/>
            <a:chExt cx="3724597" cy="3178927"/>
          </a:xfrm>
        </p:grpSpPr>
        <p:cxnSp>
          <p:nvCxnSpPr>
            <p:cNvPr id="5" name="Straight Connector 4"/>
            <p:cNvCxnSpPr/>
            <p:nvPr/>
          </p:nvCxnSpPr>
          <p:spPr>
            <a:xfrm flipH="1" flipV="1">
              <a:off x="4736548" y="1733296"/>
              <a:ext cx="0" cy="3167994"/>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flipV="1">
              <a:off x="1011951" y="1722363"/>
              <a:ext cx="3708000" cy="0"/>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graphicFrame>
        <p:nvGraphicFramePr>
          <p:cNvPr id="3" name="Table 2"/>
          <p:cNvGraphicFramePr>
            <a:graphicFrameLocks noGrp="1"/>
          </p:cNvGraphicFramePr>
          <p:nvPr/>
        </p:nvGraphicFramePr>
        <p:xfrm>
          <a:off x="744801" y="617209"/>
          <a:ext cx="6809725" cy="640080"/>
        </p:xfrm>
        <a:graphic>
          <a:graphicData uri="http://schemas.openxmlformats.org/drawingml/2006/table">
            <a:tbl>
              <a:tblPr firstRow="1" firstCol="1" bandRow="1" bandCol="1">
                <a:tableStyleId>{5C22544A-7EE6-4342-B048-85BDC9FD1C3A}</a:tableStyleId>
              </a:tblPr>
              <a:tblGrid>
                <a:gridCol w="592975">
                  <a:extLst>
                    <a:ext uri="{9D8B030D-6E8A-4147-A177-3AD203B41FA5}">
                      <a16:colId xmlns:a16="http://schemas.microsoft.com/office/drawing/2014/main" val="20000"/>
                    </a:ext>
                  </a:extLst>
                </a:gridCol>
                <a:gridCol w="336018">
                  <a:extLst>
                    <a:ext uri="{9D8B030D-6E8A-4147-A177-3AD203B41FA5}">
                      <a16:colId xmlns:a16="http://schemas.microsoft.com/office/drawing/2014/main" val="20001"/>
                    </a:ext>
                  </a:extLst>
                </a:gridCol>
                <a:gridCol w="375551">
                  <a:extLst>
                    <a:ext uri="{9D8B030D-6E8A-4147-A177-3AD203B41FA5}">
                      <a16:colId xmlns:a16="http://schemas.microsoft.com/office/drawing/2014/main" val="20002"/>
                    </a:ext>
                  </a:extLst>
                </a:gridCol>
                <a:gridCol w="375551">
                  <a:extLst>
                    <a:ext uri="{9D8B030D-6E8A-4147-A177-3AD203B41FA5}">
                      <a16:colId xmlns:a16="http://schemas.microsoft.com/office/drawing/2014/main" val="20003"/>
                    </a:ext>
                  </a:extLst>
                </a:gridCol>
                <a:gridCol w="375551">
                  <a:extLst>
                    <a:ext uri="{9D8B030D-6E8A-4147-A177-3AD203B41FA5}">
                      <a16:colId xmlns:a16="http://schemas.microsoft.com/office/drawing/2014/main" val="20004"/>
                    </a:ext>
                  </a:extLst>
                </a:gridCol>
                <a:gridCol w="375551">
                  <a:extLst>
                    <a:ext uri="{9D8B030D-6E8A-4147-A177-3AD203B41FA5}">
                      <a16:colId xmlns:a16="http://schemas.microsoft.com/office/drawing/2014/main" val="20005"/>
                    </a:ext>
                  </a:extLst>
                </a:gridCol>
                <a:gridCol w="375551">
                  <a:extLst>
                    <a:ext uri="{9D8B030D-6E8A-4147-A177-3AD203B41FA5}">
                      <a16:colId xmlns:a16="http://schemas.microsoft.com/office/drawing/2014/main" val="20006"/>
                    </a:ext>
                  </a:extLst>
                </a:gridCol>
                <a:gridCol w="375551">
                  <a:extLst>
                    <a:ext uri="{9D8B030D-6E8A-4147-A177-3AD203B41FA5}">
                      <a16:colId xmlns:a16="http://schemas.microsoft.com/office/drawing/2014/main" val="20007"/>
                    </a:ext>
                  </a:extLst>
                </a:gridCol>
                <a:gridCol w="375551">
                  <a:extLst>
                    <a:ext uri="{9D8B030D-6E8A-4147-A177-3AD203B41FA5}">
                      <a16:colId xmlns:a16="http://schemas.microsoft.com/office/drawing/2014/main" val="20008"/>
                    </a:ext>
                  </a:extLst>
                </a:gridCol>
                <a:gridCol w="375551">
                  <a:extLst>
                    <a:ext uri="{9D8B030D-6E8A-4147-A177-3AD203B41FA5}">
                      <a16:colId xmlns:a16="http://schemas.microsoft.com/office/drawing/2014/main" val="20009"/>
                    </a:ext>
                  </a:extLst>
                </a:gridCol>
                <a:gridCol w="375551">
                  <a:extLst>
                    <a:ext uri="{9D8B030D-6E8A-4147-A177-3AD203B41FA5}">
                      <a16:colId xmlns:a16="http://schemas.microsoft.com/office/drawing/2014/main" val="20010"/>
                    </a:ext>
                  </a:extLst>
                </a:gridCol>
                <a:gridCol w="375551">
                  <a:extLst>
                    <a:ext uri="{9D8B030D-6E8A-4147-A177-3AD203B41FA5}">
                      <a16:colId xmlns:a16="http://schemas.microsoft.com/office/drawing/2014/main" val="20011"/>
                    </a:ext>
                  </a:extLst>
                </a:gridCol>
                <a:gridCol w="375551">
                  <a:extLst>
                    <a:ext uri="{9D8B030D-6E8A-4147-A177-3AD203B41FA5}">
                      <a16:colId xmlns:a16="http://schemas.microsoft.com/office/drawing/2014/main" val="20012"/>
                    </a:ext>
                  </a:extLst>
                </a:gridCol>
                <a:gridCol w="375551">
                  <a:extLst>
                    <a:ext uri="{9D8B030D-6E8A-4147-A177-3AD203B41FA5}">
                      <a16:colId xmlns:a16="http://schemas.microsoft.com/office/drawing/2014/main" val="20013"/>
                    </a:ext>
                  </a:extLst>
                </a:gridCol>
                <a:gridCol w="375551">
                  <a:extLst>
                    <a:ext uri="{9D8B030D-6E8A-4147-A177-3AD203B41FA5}">
                      <a16:colId xmlns:a16="http://schemas.microsoft.com/office/drawing/2014/main" val="20014"/>
                    </a:ext>
                  </a:extLst>
                </a:gridCol>
                <a:gridCol w="375551">
                  <a:extLst>
                    <a:ext uri="{9D8B030D-6E8A-4147-A177-3AD203B41FA5}">
                      <a16:colId xmlns:a16="http://schemas.microsoft.com/office/drawing/2014/main" val="20015"/>
                    </a:ext>
                  </a:extLst>
                </a:gridCol>
                <a:gridCol w="623018">
                  <a:extLst>
                    <a:ext uri="{9D8B030D-6E8A-4147-A177-3AD203B41FA5}">
                      <a16:colId xmlns:a16="http://schemas.microsoft.com/office/drawing/2014/main" val="20016"/>
                    </a:ext>
                  </a:extLst>
                </a:gridCol>
              </a:tblGrid>
              <a:tr h="0">
                <a:tc>
                  <a:txBody>
                    <a:bodyPr/>
                    <a:lstStyle/>
                    <a:p>
                      <a:pPr algn="l">
                        <a:spcAft>
                          <a:spcPts val="0"/>
                        </a:spcAft>
                      </a:pPr>
                      <a:r>
                        <a:rPr lang="en-GB" sz="1400">
                          <a:solidFill>
                            <a:schemeClr val="tx1"/>
                          </a:solidFill>
                          <a:effectLst/>
                        </a:rPr>
                        <a:t>Study Hours</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15 or more</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4295">
                <a:tc>
                  <a:txBody>
                    <a:bodyPr/>
                    <a:lstStyle/>
                    <a:p>
                      <a:pPr algn="l">
                        <a:spcAft>
                          <a:spcPts val="0"/>
                        </a:spcAft>
                      </a:pPr>
                      <a:r>
                        <a:rPr lang="en-GB" sz="1400">
                          <a:solidFill>
                            <a:schemeClr val="tx1"/>
                          </a:solidFill>
                          <a:effectLst/>
                        </a:rPr>
                        <a:t>Grade</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mn-lt"/>
                          <a:ea typeface="+mn-ea"/>
                          <a:cs typeface="+mn-cs"/>
                        </a:rPr>
                        <a:t>20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mn-lt"/>
                          <a:ea typeface="+mn-ea"/>
                          <a:cs typeface="+mn-cs"/>
                        </a:rPr>
                        <a:t>33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42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57</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86</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90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Rectangle 1"/>
          <p:cNvSpPr>
            <a:spLocks noChangeArrowheads="1"/>
          </p:cNvSpPr>
          <p:nvPr/>
        </p:nvSpPr>
        <p:spPr bwMode="auto">
          <a:xfrm>
            <a:off x="1929400" y="3390507"/>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cxnSp>
        <p:nvCxnSpPr>
          <p:cNvPr id="20" name="Straight Connector 19"/>
          <p:cNvCxnSpPr/>
          <p:nvPr/>
        </p:nvCxnSpPr>
        <p:spPr>
          <a:xfrm flipV="1">
            <a:off x="1690550" y="2855641"/>
            <a:ext cx="1494898" cy="1570179"/>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5AAF5D65-8B2C-4EA1-A9D5-CEFC2C2BCB0D}"/>
              </a:ext>
            </a:extLst>
          </p:cNvPr>
          <p:cNvSpPr txBox="1"/>
          <p:nvPr/>
        </p:nvSpPr>
        <p:spPr>
          <a:xfrm>
            <a:off x="8080131" y="685800"/>
            <a:ext cx="3178495" cy="369332"/>
          </a:xfrm>
          <a:prstGeom prst="rect">
            <a:avLst/>
          </a:prstGeom>
          <a:noFill/>
        </p:spPr>
        <p:txBody>
          <a:bodyPr wrap="square" rtlCol="0">
            <a:spAutoFit/>
          </a:bodyPr>
          <a:lstStyle/>
          <a:p>
            <a:r>
              <a:rPr lang="en-US"/>
              <a:t>True or False</a:t>
            </a:r>
          </a:p>
        </p:txBody>
      </p:sp>
      <p:sp>
        <p:nvSpPr>
          <p:cNvPr id="16" name="TextBox 15">
            <a:extLst>
              <a:ext uri="{FF2B5EF4-FFF2-40B4-BE49-F238E27FC236}">
                <a16:creationId xmlns:a16="http://schemas.microsoft.com/office/drawing/2014/main" id="{D4BE2BA8-33A4-4A73-9BB2-638DCB9A31A3}"/>
              </a:ext>
            </a:extLst>
          </p:cNvPr>
          <p:cNvSpPr txBox="1"/>
          <p:nvPr/>
        </p:nvSpPr>
        <p:spPr>
          <a:xfrm>
            <a:off x="8099652" y="1257289"/>
            <a:ext cx="2792030" cy="1754326"/>
          </a:xfrm>
          <a:prstGeom prst="rect">
            <a:avLst/>
          </a:prstGeom>
          <a:noFill/>
        </p:spPr>
        <p:txBody>
          <a:bodyPr wrap="square" rtlCol="0">
            <a:spAutoFit/>
          </a:bodyPr>
          <a:lstStyle/>
          <a:p>
            <a:r>
              <a:rPr lang="en-US"/>
              <a:t>The horizontal production function beyond 15 hours means that studying for more than 15 hours is detrimental to Alexei’s performance.</a:t>
            </a:r>
          </a:p>
        </p:txBody>
      </p:sp>
      <p:sp>
        <p:nvSpPr>
          <p:cNvPr id="18" name="TextBox 17">
            <a:extLst>
              <a:ext uri="{FF2B5EF4-FFF2-40B4-BE49-F238E27FC236}">
                <a16:creationId xmlns:a16="http://schemas.microsoft.com/office/drawing/2014/main" id="{84C0622C-25B6-4A9C-B689-A18DFD37FF18}"/>
              </a:ext>
            </a:extLst>
          </p:cNvPr>
          <p:cNvSpPr txBox="1"/>
          <p:nvPr/>
        </p:nvSpPr>
        <p:spPr>
          <a:xfrm>
            <a:off x="8099652" y="3049754"/>
            <a:ext cx="2993857" cy="2308324"/>
          </a:xfrm>
          <a:prstGeom prst="rect">
            <a:avLst/>
          </a:prstGeom>
          <a:noFill/>
        </p:spPr>
        <p:txBody>
          <a:bodyPr wrap="square" rtlCol="0">
            <a:spAutoFit/>
          </a:bodyPr>
          <a:lstStyle/>
          <a:p>
            <a:r>
              <a:rPr lang="en-US"/>
              <a:t>False.</a:t>
            </a:r>
          </a:p>
          <a:p>
            <a:r>
              <a:rPr lang="en-US"/>
              <a:t>If studying for more than 15 hours had a negative effect on Alexei’s grade, then the marginal product would be negative, implying a downward-sloping curve beyond 15 hours.</a:t>
            </a:r>
          </a:p>
        </p:txBody>
      </p:sp>
    </p:spTree>
    <p:extLst>
      <p:ext uri="{BB962C8B-B14F-4D97-AF65-F5344CB8AC3E}">
        <p14:creationId xmlns:p14="http://schemas.microsoft.com/office/powerpoint/2010/main" val="126485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80">
                                          <p:stCondLst>
                                            <p:cond delay="0"/>
                                          </p:stCondLst>
                                        </p:cTn>
                                        <p:tgtEl>
                                          <p:spTgt spid="18"/>
                                        </p:tgtEl>
                                      </p:cBhvr>
                                    </p:animEffect>
                                    <p:anim calcmode="lin" valueType="num">
                                      <p:cBhvr>
                                        <p:cTn id="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3" dur="26">
                                          <p:stCondLst>
                                            <p:cond delay="650"/>
                                          </p:stCondLst>
                                        </p:cTn>
                                        <p:tgtEl>
                                          <p:spTgt spid="18"/>
                                        </p:tgtEl>
                                      </p:cBhvr>
                                      <p:to x="100000" y="60000"/>
                                    </p:animScale>
                                    <p:animScale>
                                      <p:cBhvr>
                                        <p:cTn id="14" dur="166" decel="50000">
                                          <p:stCondLst>
                                            <p:cond delay="676"/>
                                          </p:stCondLst>
                                        </p:cTn>
                                        <p:tgtEl>
                                          <p:spTgt spid="18"/>
                                        </p:tgtEl>
                                      </p:cBhvr>
                                      <p:to x="100000" y="100000"/>
                                    </p:animScale>
                                    <p:animScale>
                                      <p:cBhvr>
                                        <p:cTn id="15" dur="26">
                                          <p:stCondLst>
                                            <p:cond delay="1312"/>
                                          </p:stCondLst>
                                        </p:cTn>
                                        <p:tgtEl>
                                          <p:spTgt spid="18"/>
                                        </p:tgtEl>
                                      </p:cBhvr>
                                      <p:to x="100000" y="80000"/>
                                    </p:animScale>
                                    <p:animScale>
                                      <p:cBhvr>
                                        <p:cTn id="16" dur="166" decel="50000">
                                          <p:stCondLst>
                                            <p:cond delay="1338"/>
                                          </p:stCondLst>
                                        </p:cTn>
                                        <p:tgtEl>
                                          <p:spTgt spid="18"/>
                                        </p:tgtEl>
                                      </p:cBhvr>
                                      <p:to x="100000" y="100000"/>
                                    </p:animScale>
                                    <p:animScale>
                                      <p:cBhvr>
                                        <p:cTn id="17" dur="26">
                                          <p:stCondLst>
                                            <p:cond delay="1642"/>
                                          </p:stCondLst>
                                        </p:cTn>
                                        <p:tgtEl>
                                          <p:spTgt spid="18"/>
                                        </p:tgtEl>
                                      </p:cBhvr>
                                      <p:to x="100000" y="90000"/>
                                    </p:animScale>
                                    <p:animScale>
                                      <p:cBhvr>
                                        <p:cTn id="18" dur="166" decel="50000">
                                          <p:stCondLst>
                                            <p:cond delay="1668"/>
                                          </p:stCondLst>
                                        </p:cTn>
                                        <p:tgtEl>
                                          <p:spTgt spid="18"/>
                                        </p:tgtEl>
                                      </p:cBhvr>
                                      <p:to x="100000" y="100000"/>
                                    </p:animScale>
                                    <p:animScale>
                                      <p:cBhvr>
                                        <p:cTn id="19" dur="26">
                                          <p:stCondLst>
                                            <p:cond delay="1808"/>
                                          </p:stCondLst>
                                        </p:cTn>
                                        <p:tgtEl>
                                          <p:spTgt spid="18"/>
                                        </p:tgtEl>
                                      </p:cBhvr>
                                      <p:to x="100000" y="95000"/>
                                    </p:animScale>
                                    <p:animScale>
                                      <p:cBhvr>
                                        <p:cTn id="20"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nvGraphicFramePr>
        <p:xfrm>
          <a:off x="620568" y="1756233"/>
          <a:ext cx="7058190" cy="4366591"/>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flipH="1" flipV="1">
            <a:off x="2707483" y="3406264"/>
            <a:ext cx="0" cy="1979989"/>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flipV="1">
            <a:off x="7424258" y="2250518"/>
            <a:ext cx="0" cy="3131993"/>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flipV="1">
            <a:off x="2464770" y="3658258"/>
            <a:ext cx="0" cy="1727994"/>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flipV="1">
            <a:off x="1462212" y="3406263"/>
            <a:ext cx="1223993"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flipV="1">
            <a:off x="1462214" y="3638291"/>
            <a:ext cx="1007998"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flipV="1">
            <a:off x="4200436" y="2450282"/>
            <a:ext cx="0" cy="2951996"/>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flipV="1">
            <a:off x="3957724" y="2545701"/>
            <a:ext cx="0" cy="2843995"/>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flipV="1">
            <a:off x="1465045" y="2436170"/>
            <a:ext cx="2699985"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1467282" y="2543670"/>
            <a:ext cx="2484000"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1476336" y="3638292"/>
            <a:ext cx="988435" cy="1777043"/>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1476335" y="2545700"/>
            <a:ext cx="2483980" cy="2856578"/>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2" name="Group 1"/>
          <p:cNvGrpSpPr/>
          <p:nvPr/>
        </p:nvGrpSpPr>
        <p:grpSpPr>
          <a:xfrm>
            <a:off x="1467283" y="2227354"/>
            <a:ext cx="3724597" cy="3178927"/>
            <a:chOff x="1011951" y="1722363"/>
            <a:chExt cx="3724597" cy="3178927"/>
          </a:xfrm>
        </p:grpSpPr>
        <p:cxnSp>
          <p:nvCxnSpPr>
            <p:cNvPr id="5" name="Straight Connector 4"/>
            <p:cNvCxnSpPr/>
            <p:nvPr/>
          </p:nvCxnSpPr>
          <p:spPr>
            <a:xfrm flipH="1" flipV="1">
              <a:off x="4736548" y="1733296"/>
              <a:ext cx="0" cy="3167994"/>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flipV="1">
              <a:off x="1011951" y="1722363"/>
              <a:ext cx="3708000" cy="0"/>
            </a:xfrm>
            <a:prstGeom prst="line">
              <a:avLst/>
            </a:prstGeom>
            <a:ln w="1270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graphicFrame>
        <p:nvGraphicFramePr>
          <p:cNvPr id="3" name="Table 2"/>
          <p:cNvGraphicFramePr>
            <a:graphicFrameLocks noGrp="1"/>
          </p:cNvGraphicFramePr>
          <p:nvPr/>
        </p:nvGraphicFramePr>
        <p:xfrm>
          <a:off x="744801" y="617209"/>
          <a:ext cx="6809725" cy="640080"/>
        </p:xfrm>
        <a:graphic>
          <a:graphicData uri="http://schemas.openxmlformats.org/drawingml/2006/table">
            <a:tbl>
              <a:tblPr firstRow="1" firstCol="1" bandRow="1" bandCol="1">
                <a:tableStyleId>{5C22544A-7EE6-4342-B048-85BDC9FD1C3A}</a:tableStyleId>
              </a:tblPr>
              <a:tblGrid>
                <a:gridCol w="592975">
                  <a:extLst>
                    <a:ext uri="{9D8B030D-6E8A-4147-A177-3AD203B41FA5}">
                      <a16:colId xmlns:a16="http://schemas.microsoft.com/office/drawing/2014/main" val="20000"/>
                    </a:ext>
                  </a:extLst>
                </a:gridCol>
                <a:gridCol w="336018">
                  <a:extLst>
                    <a:ext uri="{9D8B030D-6E8A-4147-A177-3AD203B41FA5}">
                      <a16:colId xmlns:a16="http://schemas.microsoft.com/office/drawing/2014/main" val="20001"/>
                    </a:ext>
                  </a:extLst>
                </a:gridCol>
                <a:gridCol w="375551">
                  <a:extLst>
                    <a:ext uri="{9D8B030D-6E8A-4147-A177-3AD203B41FA5}">
                      <a16:colId xmlns:a16="http://schemas.microsoft.com/office/drawing/2014/main" val="20002"/>
                    </a:ext>
                  </a:extLst>
                </a:gridCol>
                <a:gridCol w="375551">
                  <a:extLst>
                    <a:ext uri="{9D8B030D-6E8A-4147-A177-3AD203B41FA5}">
                      <a16:colId xmlns:a16="http://schemas.microsoft.com/office/drawing/2014/main" val="20003"/>
                    </a:ext>
                  </a:extLst>
                </a:gridCol>
                <a:gridCol w="375551">
                  <a:extLst>
                    <a:ext uri="{9D8B030D-6E8A-4147-A177-3AD203B41FA5}">
                      <a16:colId xmlns:a16="http://schemas.microsoft.com/office/drawing/2014/main" val="20004"/>
                    </a:ext>
                  </a:extLst>
                </a:gridCol>
                <a:gridCol w="375551">
                  <a:extLst>
                    <a:ext uri="{9D8B030D-6E8A-4147-A177-3AD203B41FA5}">
                      <a16:colId xmlns:a16="http://schemas.microsoft.com/office/drawing/2014/main" val="20005"/>
                    </a:ext>
                  </a:extLst>
                </a:gridCol>
                <a:gridCol w="375551">
                  <a:extLst>
                    <a:ext uri="{9D8B030D-6E8A-4147-A177-3AD203B41FA5}">
                      <a16:colId xmlns:a16="http://schemas.microsoft.com/office/drawing/2014/main" val="20006"/>
                    </a:ext>
                  </a:extLst>
                </a:gridCol>
                <a:gridCol w="375551">
                  <a:extLst>
                    <a:ext uri="{9D8B030D-6E8A-4147-A177-3AD203B41FA5}">
                      <a16:colId xmlns:a16="http://schemas.microsoft.com/office/drawing/2014/main" val="20007"/>
                    </a:ext>
                  </a:extLst>
                </a:gridCol>
                <a:gridCol w="375551">
                  <a:extLst>
                    <a:ext uri="{9D8B030D-6E8A-4147-A177-3AD203B41FA5}">
                      <a16:colId xmlns:a16="http://schemas.microsoft.com/office/drawing/2014/main" val="20008"/>
                    </a:ext>
                  </a:extLst>
                </a:gridCol>
                <a:gridCol w="375551">
                  <a:extLst>
                    <a:ext uri="{9D8B030D-6E8A-4147-A177-3AD203B41FA5}">
                      <a16:colId xmlns:a16="http://schemas.microsoft.com/office/drawing/2014/main" val="20009"/>
                    </a:ext>
                  </a:extLst>
                </a:gridCol>
                <a:gridCol w="375551">
                  <a:extLst>
                    <a:ext uri="{9D8B030D-6E8A-4147-A177-3AD203B41FA5}">
                      <a16:colId xmlns:a16="http://schemas.microsoft.com/office/drawing/2014/main" val="20010"/>
                    </a:ext>
                  </a:extLst>
                </a:gridCol>
                <a:gridCol w="375551">
                  <a:extLst>
                    <a:ext uri="{9D8B030D-6E8A-4147-A177-3AD203B41FA5}">
                      <a16:colId xmlns:a16="http://schemas.microsoft.com/office/drawing/2014/main" val="20011"/>
                    </a:ext>
                  </a:extLst>
                </a:gridCol>
                <a:gridCol w="375551">
                  <a:extLst>
                    <a:ext uri="{9D8B030D-6E8A-4147-A177-3AD203B41FA5}">
                      <a16:colId xmlns:a16="http://schemas.microsoft.com/office/drawing/2014/main" val="20012"/>
                    </a:ext>
                  </a:extLst>
                </a:gridCol>
                <a:gridCol w="375551">
                  <a:extLst>
                    <a:ext uri="{9D8B030D-6E8A-4147-A177-3AD203B41FA5}">
                      <a16:colId xmlns:a16="http://schemas.microsoft.com/office/drawing/2014/main" val="20013"/>
                    </a:ext>
                  </a:extLst>
                </a:gridCol>
                <a:gridCol w="375551">
                  <a:extLst>
                    <a:ext uri="{9D8B030D-6E8A-4147-A177-3AD203B41FA5}">
                      <a16:colId xmlns:a16="http://schemas.microsoft.com/office/drawing/2014/main" val="20014"/>
                    </a:ext>
                  </a:extLst>
                </a:gridCol>
                <a:gridCol w="375551">
                  <a:extLst>
                    <a:ext uri="{9D8B030D-6E8A-4147-A177-3AD203B41FA5}">
                      <a16:colId xmlns:a16="http://schemas.microsoft.com/office/drawing/2014/main" val="20015"/>
                    </a:ext>
                  </a:extLst>
                </a:gridCol>
                <a:gridCol w="623018">
                  <a:extLst>
                    <a:ext uri="{9D8B030D-6E8A-4147-A177-3AD203B41FA5}">
                      <a16:colId xmlns:a16="http://schemas.microsoft.com/office/drawing/2014/main" val="20016"/>
                    </a:ext>
                  </a:extLst>
                </a:gridCol>
              </a:tblGrid>
              <a:tr h="0">
                <a:tc>
                  <a:txBody>
                    <a:bodyPr/>
                    <a:lstStyle/>
                    <a:p>
                      <a:pPr algn="l">
                        <a:spcAft>
                          <a:spcPts val="0"/>
                        </a:spcAft>
                      </a:pPr>
                      <a:r>
                        <a:rPr lang="en-GB" sz="1400">
                          <a:solidFill>
                            <a:schemeClr val="tx1"/>
                          </a:solidFill>
                          <a:effectLst/>
                        </a:rPr>
                        <a:t>Study Hours</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15 or more</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4295">
                <a:tc>
                  <a:txBody>
                    <a:bodyPr/>
                    <a:lstStyle/>
                    <a:p>
                      <a:pPr algn="l">
                        <a:spcAft>
                          <a:spcPts val="0"/>
                        </a:spcAft>
                      </a:pPr>
                      <a:r>
                        <a:rPr lang="en-GB" sz="1400">
                          <a:solidFill>
                            <a:schemeClr val="tx1"/>
                          </a:solidFill>
                          <a:effectLst/>
                        </a:rPr>
                        <a:t>Grade</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mn-lt"/>
                          <a:ea typeface="+mn-ea"/>
                          <a:cs typeface="+mn-cs"/>
                        </a:rPr>
                        <a:t>20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latin typeface="+mn-lt"/>
                          <a:ea typeface="+mn-ea"/>
                          <a:cs typeface="+mn-cs"/>
                        </a:rPr>
                        <a:t>33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42</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57</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69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73</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78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81</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84</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86</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88</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89</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GB" sz="1400">
                          <a:solidFill>
                            <a:schemeClr val="tx1"/>
                          </a:solidFill>
                          <a:effectLst/>
                        </a:rPr>
                        <a:t>90</a:t>
                      </a:r>
                      <a:endParaRPr lang="en-GB" sz="1400">
                        <a:solidFill>
                          <a:schemeClr val="tx1"/>
                        </a:solidFill>
                        <a:effectLst/>
                        <a:latin typeface="Cambria"/>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Rectangle 1"/>
          <p:cNvSpPr>
            <a:spLocks noChangeArrowheads="1"/>
          </p:cNvSpPr>
          <p:nvPr/>
        </p:nvSpPr>
        <p:spPr bwMode="auto">
          <a:xfrm>
            <a:off x="1929400" y="3390507"/>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cxnSp>
        <p:nvCxnSpPr>
          <p:cNvPr id="20" name="Straight Connector 19"/>
          <p:cNvCxnSpPr/>
          <p:nvPr/>
        </p:nvCxnSpPr>
        <p:spPr>
          <a:xfrm flipV="1">
            <a:off x="1690550" y="2855641"/>
            <a:ext cx="1494898" cy="1570179"/>
          </a:xfrm>
          <a:prstGeom prst="line">
            <a:avLst/>
          </a:prstGeom>
          <a:ln w="12700" cmpd="sng">
            <a:solidFill>
              <a:schemeClr val="tx2"/>
            </a:solidFill>
            <a:prstDash val="sysDash"/>
          </a:ln>
          <a:effectLst/>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5AAF5D65-8B2C-4EA1-A9D5-CEFC2C2BCB0D}"/>
              </a:ext>
            </a:extLst>
          </p:cNvPr>
          <p:cNvSpPr txBox="1"/>
          <p:nvPr/>
        </p:nvSpPr>
        <p:spPr>
          <a:xfrm>
            <a:off x="8080131" y="685800"/>
            <a:ext cx="3178495" cy="369332"/>
          </a:xfrm>
          <a:prstGeom prst="rect">
            <a:avLst/>
          </a:prstGeom>
          <a:noFill/>
        </p:spPr>
        <p:txBody>
          <a:bodyPr wrap="square" rtlCol="0">
            <a:spAutoFit/>
          </a:bodyPr>
          <a:lstStyle/>
          <a:p>
            <a:r>
              <a:rPr lang="en-US"/>
              <a:t>True or False</a:t>
            </a:r>
          </a:p>
        </p:txBody>
      </p:sp>
      <p:sp>
        <p:nvSpPr>
          <p:cNvPr id="16" name="TextBox 15">
            <a:extLst>
              <a:ext uri="{FF2B5EF4-FFF2-40B4-BE49-F238E27FC236}">
                <a16:creationId xmlns:a16="http://schemas.microsoft.com/office/drawing/2014/main" id="{6EFAD323-5984-485F-A85F-A2A1EAF8D41A}"/>
              </a:ext>
            </a:extLst>
          </p:cNvPr>
          <p:cNvSpPr txBox="1"/>
          <p:nvPr/>
        </p:nvSpPr>
        <p:spPr>
          <a:xfrm>
            <a:off x="8071338" y="1477108"/>
            <a:ext cx="3402624" cy="1200329"/>
          </a:xfrm>
          <a:prstGeom prst="rect">
            <a:avLst/>
          </a:prstGeom>
          <a:noFill/>
        </p:spPr>
        <p:txBody>
          <a:bodyPr wrap="square" rtlCol="0">
            <a:spAutoFit/>
          </a:bodyPr>
          <a:lstStyle/>
          <a:p>
            <a:r>
              <a:rPr lang="en-US"/>
              <a:t>The marginal product and the average product are approximately the same for the initial hour</a:t>
            </a:r>
          </a:p>
        </p:txBody>
      </p:sp>
      <p:sp>
        <p:nvSpPr>
          <p:cNvPr id="18" name="TextBox 17">
            <a:extLst>
              <a:ext uri="{FF2B5EF4-FFF2-40B4-BE49-F238E27FC236}">
                <a16:creationId xmlns:a16="http://schemas.microsoft.com/office/drawing/2014/main" id="{53587A23-9760-46D0-BDAA-911DC28DF673}"/>
              </a:ext>
            </a:extLst>
          </p:cNvPr>
          <p:cNvSpPr txBox="1"/>
          <p:nvPr/>
        </p:nvSpPr>
        <p:spPr>
          <a:xfrm>
            <a:off x="8080131" y="3099413"/>
            <a:ext cx="3569677" cy="3416320"/>
          </a:xfrm>
          <a:prstGeom prst="rect">
            <a:avLst/>
          </a:prstGeom>
          <a:noFill/>
        </p:spPr>
        <p:txBody>
          <a:bodyPr wrap="square" rtlCol="0">
            <a:spAutoFit/>
          </a:bodyPr>
          <a:lstStyle/>
          <a:p>
            <a:r>
              <a:rPr lang="en-US"/>
              <a:t>True.</a:t>
            </a:r>
          </a:p>
          <a:p>
            <a:r>
              <a:rPr lang="en-US"/>
              <a:t>Because there are no previous hours to consider, the average product for the initial hour is just the improvement produced by a single hour, which in turn approximates to the marginal product from 0 to 1 hours (the precise marginal product changes over this interval, reflected in the decreasing slope of the production function).</a:t>
            </a:r>
          </a:p>
        </p:txBody>
      </p:sp>
    </p:spTree>
    <p:extLst>
      <p:ext uri="{BB962C8B-B14F-4D97-AF65-F5344CB8AC3E}">
        <p14:creationId xmlns:p14="http://schemas.microsoft.com/office/powerpoint/2010/main" val="192817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D61C817-6D1A-47E0-AB80-D7F0F5817711}"/>
              </a:ext>
            </a:extLst>
          </p:cNvPr>
          <p:cNvGrpSpPr/>
          <p:nvPr/>
        </p:nvGrpSpPr>
        <p:grpSpPr>
          <a:xfrm>
            <a:off x="1135712" y="1759502"/>
            <a:ext cx="4951829" cy="4696088"/>
            <a:chOff x="1144171" y="1845389"/>
            <a:chExt cx="5522167" cy="4609792"/>
          </a:xfrm>
        </p:grpSpPr>
        <p:grpSp>
          <p:nvGrpSpPr>
            <p:cNvPr id="4" name="Group 34"/>
            <p:cNvGrpSpPr/>
            <p:nvPr/>
          </p:nvGrpSpPr>
          <p:grpSpPr>
            <a:xfrm>
              <a:off x="1144171" y="1845389"/>
              <a:ext cx="5404492" cy="4609792"/>
              <a:chOff x="2699792" y="1229750"/>
              <a:chExt cx="5404492" cy="4609792"/>
            </a:xfrm>
          </p:grpSpPr>
          <p:cxnSp>
            <p:nvCxnSpPr>
              <p:cNvPr id="10" name="Straight Connector 9"/>
              <p:cNvCxnSpPr/>
              <p:nvPr/>
            </p:nvCxnSpPr>
            <p:spPr>
              <a:xfrm>
                <a:off x="3378752" y="1400283"/>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9" name="Group 18"/>
              <p:cNvGrpSpPr/>
              <p:nvPr/>
            </p:nvGrpSpPr>
            <p:grpSpPr>
              <a:xfrm>
                <a:off x="2699792" y="1229750"/>
                <a:ext cx="5404492" cy="4609792"/>
                <a:chOff x="1121178" y="1658257"/>
                <a:chExt cx="5404492" cy="4609792"/>
              </a:xfrm>
            </p:grpSpPr>
            <p:cxnSp>
              <p:nvCxnSpPr>
                <p:cNvPr id="15" name="Straight Connector 14"/>
                <p:cNvCxnSpPr/>
                <p:nvPr/>
              </p:nvCxnSpPr>
              <p:spPr>
                <a:xfrm>
                  <a:off x="6272536" y="5404510"/>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1" name="Group 17"/>
                <p:cNvGrpSpPr/>
                <p:nvPr/>
              </p:nvGrpSpPr>
              <p:grpSpPr>
                <a:xfrm>
                  <a:off x="1121178" y="1658257"/>
                  <a:ext cx="5404492" cy="4609792"/>
                  <a:chOff x="1121178" y="1658257"/>
                  <a:chExt cx="5404492" cy="4609792"/>
                </a:xfrm>
              </p:grpSpPr>
              <p:sp>
                <p:nvSpPr>
                  <p:cNvPr id="5" name="TextBox 4"/>
                  <p:cNvSpPr txBox="1"/>
                  <p:nvPr/>
                </p:nvSpPr>
                <p:spPr>
                  <a:xfrm>
                    <a:off x="2569740" y="5929495"/>
                    <a:ext cx="3051072" cy="338554"/>
                  </a:xfrm>
                  <a:prstGeom prst="rect">
                    <a:avLst/>
                  </a:prstGeom>
                  <a:noFill/>
                </p:spPr>
                <p:txBody>
                  <a:bodyPr wrap="square" rtlCol="0">
                    <a:spAutoFit/>
                  </a:bodyPr>
                  <a:lstStyle/>
                  <a:p>
                    <a:pPr algn="ctr"/>
                    <a:r>
                      <a:rPr lang="en-US" sz="1600"/>
                      <a:t>Hours of free time per day</a:t>
                    </a:r>
                  </a:p>
                </p:txBody>
              </p:sp>
              <p:sp>
                <p:nvSpPr>
                  <p:cNvPr id="6" name="TextBox 5"/>
                  <p:cNvSpPr txBox="1"/>
                  <p:nvPr/>
                </p:nvSpPr>
                <p:spPr>
                  <a:xfrm rot="16200000">
                    <a:off x="-235081" y="3457239"/>
                    <a:ext cx="3051072" cy="338554"/>
                  </a:xfrm>
                  <a:prstGeom prst="rect">
                    <a:avLst/>
                  </a:prstGeom>
                  <a:noFill/>
                </p:spPr>
                <p:txBody>
                  <a:bodyPr wrap="square" rtlCol="0">
                    <a:spAutoFit/>
                  </a:bodyPr>
                  <a:lstStyle/>
                  <a:p>
                    <a:pPr algn="ctr"/>
                    <a:r>
                      <a:rPr lang="en-US" sz="1600"/>
                      <a:t>Final grade</a:t>
                    </a:r>
                  </a:p>
                </p:txBody>
              </p:sp>
              <p:grpSp>
                <p:nvGrpSpPr>
                  <p:cNvPr id="16" name="Group 8"/>
                  <p:cNvGrpSpPr/>
                  <p:nvPr/>
                </p:nvGrpSpPr>
                <p:grpSpPr>
                  <a:xfrm>
                    <a:off x="1794945" y="1828790"/>
                    <a:ext cx="4489328" cy="3755720"/>
                    <a:chOff x="1794945" y="1828790"/>
                    <a:chExt cx="4489328" cy="3755720"/>
                  </a:xfrm>
                </p:grpSpPr>
                <p:grpSp>
                  <p:nvGrpSpPr>
                    <p:cNvPr id="18" name="Group 3"/>
                    <p:cNvGrpSpPr/>
                    <p:nvPr/>
                  </p:nvGrpSpPr>
                  <p:grpSpPr>
                    <a:xfrm>
                      <a:off x="1964274" y="1828790"/>
                      <a:ext cx="4319999" cy="3600000"/>
                      <a:chOff x="1964274" y="1828790"/>
                      <a:chExt cx="4319999" cy="3600000"/>
                    </a:xfrm>
                  </p:grpSpPr>
                  <p:cxnSp>
                    <p:nvCxnSpPr>
                      <p:cNvPr id="2" name="Straight Connector 1"/>
                      <p:cNvCxnSpPr/>
                      <p:nvPr/>
                    </p:nvCxnSpPr>
                    <p:spPr>
                      <a:xfrm flipH="1">
                        <a:off x="1964274" y="1828790"/>
                        <a:ext cx="0" cy="36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flipH="1">
                        <a:off x="1964276" y="5418658"/>
                        <a:ext cx="4319997"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cxnSp>
                  <p:nvCxnSpPr>
                    <p:cNvPr id="7" name="Straight Connector 6"/>
                    <p:cNvCxnSpPr/>
                    <p:nvPr/>
                  </p:nvCxnSpPr>
                  <p:spPr>
                    <a:xfrm>
                      <a:off x="1794945" y="5418629"/>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969472" y="5404510"/>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2" name="TextBox 11"/>
                  <p:cNvSpPr txBox="1"/>
                  <p:nvPr/>
                </p:nvSpPr>
                <p:spPr>
                  <a:xfrm>
                    <a:off x="1354675" y="1658257"/>
                    <a:ext cx="556536" cy="338554"/>
                  </a:xfrm>
                  <a:prstGeom prst="rect">
                    <a:avLst/>
                  </a:prstGeom>
                  <a:noFill/>
                </p:spPr>
                <p:txBody>
                  <a:bodyPr wrap="square" rtlCol="0">
                    <a:spAutoFit/>
                  </a:bodyPr>
                  <a:lstStyle/>
                  <a:p>
                    <a:r>
                      <a:rPr lang="en-US" sz="1600"/>
                      <a:t>100</a:t>
                    </a:r>
                  </a:p>
                </p:txBody>
              </p:sp>
              <p:sp>
                <p:nvSpPr>
                  <p:cNvPr id="13" name="TextBox 12"/>
                  <p:cNvSpPr txBox="1"/>
                  <p:nvPr/>
                </p:nvSpPr>
                <p:spPr>
                  <a:xfrm>
                    <a:off x="1566018" y="5230876"/>
                    <a:ext cx="251996" cy="338554"/>
                  </a:xfrm>
                  <a:prstGeom prst="rect">
                    <a:avLst/>
                  </a:prstGeom>
                  <a:noFill/>
                </p:spPr>
                <p:txBody>
                  <a:bodyPr wrap="square" rtlCol="0">
                    <a:spAutoFit/>
                  </a:bodyPr>
                  <a:lstStyle/>
                  <a:p>
                    <a:r>
                      <a:rPr lang="en-US" sz="1600"/>
                      <a:t>0</a:t>
                    </a:r>
                  </a:p>
                </p:txBody>
              </p:sp>
              <p:sp>
                <p:nvSpPr>
                  <p:cNvPr id="14" name="TextBox 13"/>
                  <p:cNvSpPr txBox="1"/>
                  <p:nvPr/>
                </p:nvSpPr>
                <p:spPr>
                  <a:xfrm>
                    <a:off x="1817076" y="5533714"/>
                    <a:ext cx="395997" cy="338554"/>
                  </a:xfrm>
                  <a:prstGeom prst="rect">
                    <a:avLst/>
                  </a:prstGeom>
                  <a:noFill/>
                </p:spPr>
                <p:txBody>
                  <a:bodyPr wrap="square" rtlCol="0">
                    <a:spAutoFit/>
                  </a:bodyPr>
                  <a:lstStyle/>
                  <a:p>
                    <a:r>
                      <a:rPr lang="en-US" sz="1600"/>
                      <a:t>0</a:t>
                    </a:r>
                  </a:p>
                </p:txBody>
              </p:sp>
              <p:sp>
                <p:nvSpPr>
                  <p:cNvPr id="17" name="TextBox 16"/>
                  <p:cNvSpPr txBox="1"/>
                  <p:nvPr/>
                </p:nvSpPr>
                <p:spPr>
                  <a:xfrm>
                    <a:off x="6086273" y="5533714"/>
                    <a:ext cx="439397" cy="338554"/>
                  </a:xfrm>
                  <a:prstGeom prst="rect">
                    <a:avLst/>
                  </a:prstGeom>
                  <a:noFill/>
                </p:spPr>
                <p:txBody>
                  <a:bodyPr wrap="square" rtlCol="0">
                    <a:spAutoFit/>
                  </a:bodyPr>
                  <a:lstStyle/>
                  <a:p>
                    <a:r>
                      <a:rPr lang="en-US" sz="1600" dirty="0"/>
                      <a:t>24</a:t>
                    </a:r>
                  </a:p>
                </p:txBody>
              </p:sp>
            </p:grpSp>
          </p:grpSp>
        </p:grpSp>
        <p:sp>
          <p:nvSpPr>
            <p:cNvPr id="88" name="Freeform 87"/>
            <p:cNvSpPr/>
            <p:nvPr/>
          </p:nvSpPr>
          <p:spPr>
            <a:xfrm>
              <a:off x="4240514" y="1845389"/>
              <a:ext cx="2425824" cy="2207172"/>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a:p>
              <a:pPr algn="ctr"/>
              <a:endParaRPr lang="en-US"/>
            </a:p>
          </p:txBody>
        </p:sp>
        <p:sp>
          <p:nvSpPr>
            <p:cNvPr id="89" name="Freeform 88"/>
            <p:cNvSpPr/>
            <p:nvPr/>
          </p:nvSpPr>
          <p:spPr>
            <a:xfrm>
              <a:off x="3330372" y="2183943"/>
              <a:ext cx="2403018" cy="2487346"/>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Freeform 89"/>
            <p:cNvSpPr/>
            <p:nvPr/>
          </p:nvSpPr>
          <p:spPr>
            <a:xfrm>
              <a:off x="2512322" y="2336343"/>
              <a:ext cx="3131482" cy="3002841"/>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tx2">
                  <a:lumMod val="40000"/>
                  <a:lumOff val="6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126" name="Group 43"/>
            <p:cNvGrpSpPr/>
            <p:nvPr/>
          </p:nvGrpSpPr>
          <p:grpSpPr>
            <a:xfrm>
              <a:off x="1347069" y="2540143"/>
              <a:ext cx="3764863" cy="3558204"/>
              <a:chOff x="1291644" y="2064527"/>
              <a:chExt cx="3764863" cy="3558204"/>
            </a:xfrm>
          </p:grpSpPr>
          <p:sp>
            <p:nvSpPr>
              <p:cNvPr id="127" name="TextBox 126"/>
              <p:cNvSpPr txBox="1"/>
              <p:nvPr/>
            </p:nvSpPr>
            <p:spPr>
              <a:xfrm>
                <a:off x="4545128" y="5284177"/>
                <a:ext cx="465692" cy="338554"/>
              </a:xfrm>
              <a:prstGeom prst="rect">
                <a:avLst/>
              </a:prstGeom>
              <a:noFill/>
            </p:spPr>
            <p:txBody>
              <a:bodyPr wrap="square" rtlCol="0">
                <a:spAutoFit/>
              </a:bodyPr>
              <a:lstStyle/>
              <a:p>
                <a:r>
                  <a:rPr lang="en-US" sz="1600" dirty="0"/>
                  <a:t>16</a:t>
                </a:r>
              </a:p>
            </p:txBody>
          </p:sp>
          <p:grpSp>
            <p:nvGrpSpPr>
              <p:cNvPr id="128" name="Group 45"/>
              <p:cNvGrpSpPr/>
              <p:nvPr/>
            </p:nvGrpSpPr>
            <p:grpSpPr>
              <a:xfrm>
                <a:off x="1291644" y="2064527"/>
                <a:ext cx="3764863" cy="488483"/>
                <a:chOff x="1291644" y="2064527"/>
                <a:chExt cx="3764863" cy="488483"/>
              </a:xfrm>
            </p:grpSpPr>
            <p:cxnSp>
              <p:nvCxnSpPr>
                <p:cNvPr id="131" name="Straight Connector 130"/>
                <p:cNvCxnSpPr/>
                <p:nvPr/>
              </p:nvCxnSpPr>
              <p:spPr>
                <a:xfrm>
                  <a:off x="1736817" y="2406096"/>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1291644" y="2214456"/>
                  <a:ext cx="514611" cy="338554"/>
                </a:xfrm>
                <a:prstGeom prst="rect">
                  <a:avLst/>
                </a:prstGeom>
                <a:noFill/>
              </p:spPr>
              <p:txBody>
                <a:bodyPr wrap="square" rtlCol="0">
                  <a:spAutoFit/>
                </a:bodyPr>
                <a:lstStyle/>
                <a:p>
                  <a:r>
                    <a:rPr lang="en-US" sz="1600" dirty="0"/>
                    <a:t>75</a:t>
                  </a:r>
                </a:p>
              </p:txBody>
            </p:sp>
            <p:grpSp>
              <p:nvGrpSpPr>
                <p:cNvPr id="133" name="Group 50"/>
                <p:cNvGrpSpPr/>
                <p:nvPr/>
              </p:nvGrpSpPr>
              <p:grpSpPr>
                <a:xfrm>
                  <a:off x="4616240" y="2064527"/>
                  <a:ext cx="440267" cy="369706"/>
                  <a:chOff x="3832000" y="2183058"/>
                  <a:chExt cx="440267" cy="369706"/>
                </a:xfrm>
              </p:grpSpPr>
              <p:sp>
                <p:nvSpPr>
                  <p:cNvPr id="135" name="TextBox 134"/>
                  <p:cNvSpPr txBox="1"/>
                  <p:nvPr/>
                </p:nvSpPr>
                <p:spPr>
                  <a:xfrm>
                    <a:off x="3832000" y="2183058"/>
                    <a:ext cx="440267" cy="338554"/>
                  </a:xfrm>
                  <a:prstGeom prst="rect">
                    <a:avLst/>
                  </a:prstGeom>
                  <a:noFill/>
                </p:spPr>
                <p:txBody>
                  <a:bodyPr wrap="square" rtlCol="0">
                    <a:spAutoFit/>
                  </a:bodyPr>
                  <a:lstStyle/>
                  <a:p>
                    <a:r>
                      <a:rPr lang="en-US" sz="1600" i="1">
                        <a:latin typeface="Times"/>
                        <a:cs typeface="Times"/>
                      </a:rPr>
                      <a:t>E</a:t>
                    </a:r>
                  </a:p>
                </p:txBody>
              </p:sp>
              <p:sp>
                <p:nvSpPr>
                  <p:cNvPr id="136" name="Oval 135"/>
                  <p:cNvSpPr/>
                  <p:nvPr/>
                </p:nvSpPr>
                <p:spPr>
                  <a:xfrm>
                    <a:off x="3835487" y="2480764"/>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34" name="Straight Connector 133"/>
                <p:cNvCxnSpPr/>
                <p:nvPr/>
              </p:nvCxnSpPr>
              <p:spPr>
                <a:xfrm flipH="1" flipV="1">
                  <a:off x="1964277" y="2403077"/>
                  <a:ext cx="2700000"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grpSp>
          <p:cxnSp>
            <p:nvCxnSpPr>
              <p:cNvPr id="129" name="Straight Connector 128"/>
              <p:cNvCxnSpPr/>
              <p:nvPr/>
            </p:nvCxnSpPr>
            <p:spPr>
              <a:xfrm>
                <a:off x="4648397" y="2380567"/>
                <a:ext cx="13328" cy="2759594"/>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4661725" y="5140161"/>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0" name="Group 19"/>
            <p:cNvGrpSpPr/>
            <p:nvPr/>
          </p:nvGrpSpPr>
          <p:grpSpPr>
            <a:xfrm>
              <a:off x="1432203" y="3387357"/>
              <a:ext cx="4589742" cy="2710990"/>
              <a:chOff x="1547664" y="3144796"/>
              <a:chExt cx="4589742" cy="2710990"/>
            </a:xfrm>
          </p:grpSpPr>
          <p:grpSp>
            <p:nvGrpSpPr>
              <p:cNvPr id="69" name="Group 68"/>
              <p:cNvGrpSpPr/>
              <p:nvPr/>
            </p:nvGrpSpPr>
            <p:grpSpPr>
              <a:xfrm>
                <a:off x="5646024" y="4725144"/>
                <a:ext cx="440267" cy="410562"/>
                <a:chOff x="5314951" y="3107396"/>
                <a:chExt cx="440267" cy="410562"/>
              </a:xfrm>
            </p:grpSpPr>
            <p:sp>
              <p:nvSpPr>
                <p:cNvPr id="70" name="Oval 69"/>
                <p:cNvSpPr/>
                <p:nvPr/>
              </p:nvSpPr>
              <p:spPr>
                <a:xfrm>
                  <a:off x="5342525" y="3445958"/>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5314951" y="3107396"/>
                  <a:ext cx="440267" cy="338554"/>
                </a:xfrm>
                <a:prstGeom prst="rect">
                  <a:avLst/>
                </a:prstGeom>
                <a:noFill/>
              </p:spPr>
              <p:txBody>
                <a:bodyPr wrap="square" rtlCol="0">
                  <a:spAutoFit/>
                </a:bodyPr>
                <a:lstStyle/>
                <a:p>
                  <a:r>
                    <a:rPr lang="en-US" sz="1600" i="1">
                      <a:latin typeface="Times"/>
                      <a:cs typeface="Times"/>
                    </a:rPr>
                    <a:t>C</a:t>
                  </a:r>
                </a:p>
              </p:txBody>
            </p:sp>
          </p:grpSp>
          <p:grpSp>
            <p:nvGrpSpPr>
              <p:cNvPr id="25" name="Group 54"/>
              <p:cNvGrpSpPr/>
              <p:nvPr/>
            </p:nvGrpSpPr>
            <p:grpSpPr>
              <a:xfrm>
                <a:off x="1547664" y="3144796"/>
                <a:ext cx="4589742" cy="2710990"/>
                <a:chOff x="1413891" y="3300531"/>
                <a:chExt cx="4589742" cy="2555525"/>
              </a:xfrm>
            </p:grpSpPr>
            <p:grpSp>
              <p:nvGrpSpPr>
                <p:cNvPr id="26" name="Group 55"/>
                <p:cNvGrpSpPr/>
                <p:nvPr/>
              </p:nvGrpSpPr>
              <p:grpSpPr>
                <a:xfrm>
                  <a:off x="1413891" y="3300531"/>
                  <a:ext cx="4589742" cy="2555525"/>
                  <a:chOff x="1413891" y="3300531"/>
                  <a:chExt cx="4589742" cy="2555525"/>
                </a:xfrm>
              </p:grpSpPr>
              <p:cxnSp>
                <p:nvCxnSpPr>
                  <p:cNvPr id="58" name="Straight Connector 57"/>
                  <p:cNvCxnSpPr/>
                  <p:nvPr/>
                </p:nvCxnSpPr>
                <p:spPr>
                  <a:xfrm>
                    <a:off x="5576107" y="5401160"/>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5446339" y="5536917"/>
                    <a:ext cx="557294" cy="319139"/>
                  </a:xfrm>
                  <a:prstGeom prst="rect">
                    <a:avLst/>
                  </a:prstGeom>
                  <a:noFill/>
                </p:spPr>
                <p:txBody>
                  <a:bodyPr wrap="square" rtlCol="0">
                    <a:spAutoFit/>
                  </a:bodyPr>
                  <a:lstStyle/>
                  <a:p>
                    <a:r>
                      <a:rPr lang="en-US" sz="1600" dirty="0"/>
                      <a:t>20</a:t>
                    </a:r>
                  </a:p>
                </p:txBody>
              </p:sp>
              <p:grpSp>
                <p:nvGrpSpPr>
                  <p:cNvPr id="27" name="Group 59"/>
                  <p:cNvGrpSpPr/>
                  <p:nvPr/>
                </p:nvGrpSpPr>
                <p:grpSpPr>
                  <a:xfrm>
                    <a:off x="1964276" y="3300531"/>
                    <a:ext cx="4030166" cy="2099261"/>
                    <a:chOff x="1964276" y="3300531"/>
                    <a:chExt cx="4030166" cy="2099261"/>
                  </a:xfrm>
                </p:grpSpPr>
                <p:cxnSp>
                  <p:nvCxnSpPr>
                    <p:cNvPr id="62" name="Straight Connector 61"/>
                    <p:cNvCxnSpPr/>
                    <p:nvPr/>
                  </p:nvCxnSpPr>
                  <p:spPr>
                    <a:xfrm flipH="1" flipV="1">
                      <a:off x="5570747" y="3599797"/>
                      <a:ext cx="0" cy="1799995"/>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554175" y="3300531"/>
                      <a:ext cx="440267" cy="319139"/>
                    </a:xfrm>
                    <a:prstGeom prst="rect">
                      <a:avLst/>
                    </a:prstGeom>
                    <a:noFill/>
                  </p:spPr>
                  <p:txBody>
                    <a:bodyPr wrap="square" rtlCol="0">
                      <a:spAutoFit/>
                    </a:bodyPr>
                    <a:lstStyle/>
                    <a:p>
                      <a:r>
                        <a:rPr lang="en-US" sz="1600" i="1">
                          <a:latin typeface="Times"/>
                          <a:cs typeface="Times"/>
                        </a:rPr>
                        <a:t>D</a:t>
                      </a:r>
                    </a:p>
                  </p:txBody>
                </p:sp>
                <p:sp>
                  <p:nvSpPr>
                    <p:cNvPr id="64" name="Oval 63"/>
                    <p:cNvSpPr/>
                    <p:nvPr/>
                  </p:nvSpPr>
                  <p:spPr>
                    <a:xfrm>
                      <a:off x="5537242" y="3589870"/>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5" name="Straight Connector 64"/>
                    <p:cNvCxnSpPr/>
                    <p:nvPr/>
                  </p:nvCxnSpPr>
                  <p:spPr>
                    <a:xfrm flipH="1" flipV="1">
                      <a:off x="1964276" y="3623725"/>
                      <a:ext cx="3600000"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grpSp>
              <p:sp>
                <p:nvSpPr>
                  <p:cNvPr id="61" name="TextBox 60"/>
                  <p:cNvSpPr txBox="1"/>
                  <p:nvPr/>
                </p:nvSpPr>
                <p:spPr>
                  <a:xfrm>
                    <a:off x="1413891" y="3452934"/>
                    <a:ext cx="550382" cy="319139"/>
                  </a:xfrm>
                  <a:prstGeom prst="rect">
                    <a:avLst/>
                  </a:prstGeom>
                  <a:noFill/>
                </p:spPr>
                <p:txBody>
                  <a:bodyPr wrap="square" rtlCol="0">
                    <a:spAutoFit/>
                  </a:bodyPr>
                  <a:lstStyle/>
                  <a:p>
                    <a:r>
                      <a:rPr lang="en-US" sz="1600"/>
                      <a:t>50</a:t>
                    </a:r>
                  </a:p>
                </p:txBody>
              </p:sp>
            </p:grpSp>
            <p:cxnSp>
              <p:nvCxnSpPr>
                <p:cNvPr id="57" name="Straight Connector 56"/>
                <p:cNvCxnSpPr/>
                <p:nvPr/>
              </p:nvCxnSpPr>
              <p:spPr>
                <a:xfrm>
                  <a:off x="1794939" y="3623725"/>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19" name="Group 18"/>
            <p:cNvGrpSpPr/>
            <p:nvPr/>
          </p:nvGrpSpPr>
          <p:grpSpPr>
            <a:xfrm>
              <a:off x="1433839" y="2203267"/>
              <a:ext cx="3484035" cy="3895080"/>
              <a:chOff x="1549301" y="1960706"/>
              <a:chExt cx="3484035" cy="3895080"/>
            </a:xfrm>
          </p:grpSpPr>
          <p:grpSp>
            <p:nvGrpSpPr>
              <p:cNvPr id="66" name="Group 65"/>
              <p:cNvGrpSpPr/>
              <p:nvPr/>
            </p:nvGrpSpPr>
            <p:grpSpPr>
              <a:xfrm>
                <a:off x="3483661" y="1960706"/>
                <a:ext cx="440267" cy="410562"/>
                <a:chOff x="5314951" y="3107396"/>
                <a:chExt cx="440267" cy="410562"/>
              </a:xfrm>
            </p:grpSpPr>
            <p:sp>
              <p:nvSpPr>
                <p:cNvPr id="67" name="Oval 66"/>
                <p:cNvSpPr/>
                <p:nvPr/>
              </p:nvSpPr>
              <p:spPr>
                <a:xfrm>
                  <a:off x="5342525" y="3445958"/>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5314951" y="3107396"/>
                  <a:ext cx="440267" cy="338554"/>
                </a:xfrm>
                <a:prstGeom prst="rect">
                  <a:avLst/>
                </a:prstGeom>
                <a:noFill/>
              </p:spPr>
              <p:txBody>
                <a:bodyPr wrap="square" rtlCol="0">
                  <a:spAutoFit/>
                </a:bodyPr>
                <a:lstStyle/>
                <a:p>
                  <a:r>
                    <a:rPr lang="en-US" sz="1600" i="1">
                      <a:latin typeface="Times"/>
                      <a:cs typeface="Times"/>
                    </a:rPr>
                    <a:t>B</a:t>
                  </a:r>
                </a:p>
              </p:txBody>
            </p:sp>
          </p:grpSp>
          <p:grpSp>
            <p:nvGrpSpPr>
              <p:cNvPr id="21" name="Group 43"/>
              <p:cNvGrpSpPr/>
              <p:nvPr/>
            </p:nvGrpSpPr>
            <p:grpSpPr>
              <a:xfrm>
                <a:off x="1549301" y="2010735"/>
                <a:ext cx="3484035" cy="3845051"/>
                <a:chOff x="1572472" y="2064527"/>
                <a:chExt cx="3484035" cy="3845051"/>
              </a:xfrm>
            </p:grpSpPr>
            <p:sp>
              <p:nvSpPr>
                <p:cNvPr id="45" name="TextBox 44"/>
                <p:cNvSpPr txBox="1"/>
                <p:nvPr/>
              </p:nvSpPr>
              <p:spPr>
                <a:xfrm>
                  <a:off x="4154100" y="5571024"/>
                  <a:ext cx="654529" cy="338554"/>
                </a:xfrm>
                <a:prstGeom prst="rect">
                  <a:avLst/>
                </a:prstGeom>
                <a:noFill/>
              </p:spPr>
              <p:txBody>
                <a:bodyPr wrap="square" rtlCol="0">
                  <a:spAutoFit/>
                </a:bodyPr>
                <a:lstStyle/>
                <a:p>
                  <a:r>
                    <a:rPr lang="en-US" sz="1600" dirty="0"/>
                    <a:t>15</a:t>
                  </a:r>
                </a:p>
              </p:txBody>
            </p:sp>
            <p:grpSp>
              <p:nvGrpSpPr>
                <p:cNvPr id="22" name="Group 45"/>
                <p:cNvGrpSpPr/>
                <p:nvPr/>
              </p:nvGrpSpPr>
              <p:grpSpPr>
                <a:xfrm>
                  <a:off x="1572472" y="2064527"/>
                  <a:ext cx="3484035" cy="486687"/>
                  <a:chOff x="1572472" y="2064527"/>
                  <a:chExt cx="3484035" cy="486687"/>
                </a:xfrm>
              </p:grpSpPr>
              <p:cxnSp>
                <p:nvCxnSpPr>
                  <p:cNvPr id="49" name="Straight Connector 48"/>
                  <p:cNvCxnSpPr/>
                  <p:nvPr/>
                </p:nvCxnSpPr>
                <p:spPr>
                  <a:xfrm>
                    <a:off x="1927350" y="2406096"/>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1572472" y="2212660"/>
                    <a:ext cx="480881" cy="338554"/>
                  </a:xfrm>
                  <a:prstGeom prst="rect">
                    <a:avLst/>
                  </a:prstGeom>
                  <a:noFill/>
                </p:spPr>
                <p:txBody>
                  <a:bodyPr wrap="square" rtlCol="0">
                    <a:spAutoFit/>
                  </a:bodyPr>
                  <a:lstStyle/>
                  <a:p>
                    <a:r>
                      <a:rPr lang="en-US" sz="1600" dirty="0"/>
                      <a:t>84</a:t>
                    </a:r>
                  </a:p>
                </p:txBody>
              </p:sp>
              <p:grpSp>
                <p:nvGrpSpPr>
                  <p:cNvPr id="23" name="Group 50"/>
                  <p:cNvGrpSpPr/>
                  <p:nvPr/>
                </p:nvGrpSpPr>
                <p:grpSpPr>
                  <a:xfrm>
                    <a:off x="4616240" y="2064527"/>
                    <a:ext cx="440267" cy="369706"/>
                    <a:chOff x="3832000" y="2183058"/>
                    <a:chExt cx="440267" cy="369706"/>
                  </a:xfrm>
                </p:grpSpPr>
                <p:sp>
                  <p:nvSpPr>
                    <p:cNvPr id="53" name="TextBox 52"/>
                    <p:cNvSpPr txBox="1"/>
                    <p:nvPr/>
                  </p:nvSpPr>
                  <p:spPr>
                    <a:xfrm>
                      <a:off x="3832000" y="2183058"/>
                      <a:ext cx="440267" cy="338554"/>
                    </a:xfrm>
                    <a:prstGeom prst="rect">
                      <a:avLst/>
                    </a:prstGeom>
                    <a:noFill/>
                  </p:spPr>
                  <p:txBody>
                    <a:bodyPr wrap="square" rtlCol="0">
                      <a:spAutoFit/>
                    </a:bodyPr>
                    <a:lstStyle/>
                    <a:p>
                      <a:r>
                        <a:rPr lang="en-US" sz="1600" i="1">
                          <a:latin typeface="Times"/>
                          <a:cs typeface="Times"/>
                        </a:rPr>
                        <a:t>A</a:t>
                      </a:r>
                    </a:p>
                  </p:txBody>
                </p:sp>
                <p:sp>
                  <p:nvSpPr>
                    <p:cNvPr id="54" name="Oval 53"/>
                    <p:cNvSpPr/>
                    <p:nvPr/>
                  </p:nvSpPr>
                  <p:spPr>
                    <a:xfrm>
                      <a:off x="3835487" y="2480764"/>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52" name="Straight Connector 51"/>
                  <p:cNvCxnSpPr/>
                  <p:nvPr/>
                </p:nvCxnSpPr>
                <p:spPr>
                  <a:xfrm flipH="1">
                    <a:off x="2096684" y="2403077"/>
                    <a:ext cx="2567593"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grpSp>
            <p:cxnSp>
              <p:nvCxnSpPr>
                <p:cNvPr id="47" name="Straight Connector 46"/>
                <p:cNvCxnSpPr/>
                <p:nvPr/>
              </p:nvCxnSpPr>
              <p:spPr>
                <a:xfrm>
                  <a:off x="4648397" y="2380567"/>
                  <a:ext cx="0" cy="3023999"/>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4658126" y="5427008"/>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grpSp>
          <p:nvGrpSpPr>
            <p:cNvPr id="72" name="Group 71"/>
            <p:cNvGrpSpPr/>
            <p:nvPr/>
          </p:nvGrpSpPr>
          <p:grpSpPr>
            <a:xfrm>
              <a:off x="4864882" y="2821549"/>
              <a:ext cx="440267" cy="410562"/>
              <a:chOff x="5314951" y="3107396"/>
              <a:chExt cx="440267" cy="410562"/>
            </a:xfrm>
          </p:grpSpPr>
          <p:sp>
            <p:nvSpPr>
              <p:cNvPr id="73" name="Oval 72"/>
              <p:cNvSpPr/>
              <p:nvPr/>
            </p:nvSpPr>
            <p:spPr>
              <a:xfrm>
                <a:off x="5342525" y="3445958"/>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5314951" y="3107396"/>
                <a:ext cx="440267" cy="338554"/>
              </a:xfrm>
              <a:prstGeom prst="rect">
                <a:avLst/>
              </a:prstGeom>
              <a:noFill/>
            </p:spPr>
            <p:txBody>
              <a:bodyPr wrap="square" rtlCol="0">
                <a:spAutoFit/>
              </a:bodyPr>
              <a:lstStyle/>
              <a:p>
                <a:r>
                  <a:rPr lang="en-US" sz="1600" i="1">
                    <a:latin typeface="Times"/>
                    <a:cs typeface="Times"/>
                  </a:rPr>
                  <a:t>F</a:t>
                </a:r>
              </a:p>
            </p:txBody>
          </p:sp>
        </p:grpSp>
        <p:grpSp>
          <p:nvGrpSpPr>
            <p:cNvPr id="24" name="Group 23"/>
            <p:cNvGrpSpPr/>
            <p:nvPr/>
          </p:nvGrpSpPr>
          <p:grpSpPr>
            <a:xfrm>
              <a:off x="5110803" y="3051739"/>
              <a:ext cx="639893" cy="580335"/>
              <a:chOff x="5226264" y="2809177"/>
              <a:chExt cx="639893" cy="580335"/>
            </a:xfrm>
          </p:grpSpPr>
          <p:grpSp>
            <p:nvGrpSpPr>
              <p:cNvPr id="75" name="Group 74"/>
              <p:cNvGrpSpPr/>
              <p:nvPr/>
            </p:nvGrpSpPr>
            <p:grpSpPr>
              <a:xfrm>
                <a:off x="5226264" y="2809177"/>
                <a:ext cx="440267" cy="410562"/>
                <a:chOff x="5314951" y="3107396"/>
                <a:chExt cx="440267" cy="410562"/>
              </a:xfrm>
            </p:grpSpPr>
            <p:sp>
              <p:nvSpPr>
                <p:cNvPr id="76" name="Oval 75"/>
                <p:cNvSpPr/>
                <p:nvPr/>
              </p:nvSpPr>
              <p:spPr>
                <a:xfrm>
                  <a:off x="5329825" y="3445958"/>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5314951" y="3107396"/>
                  <a:ext cx="440267" cy="338554"/>
                </a:xfrm>
                <a:prstGeom prst="rect">
                  <a:avLst/>
                </a:prstGeom>
                <a:noFill/>
              </p:spPr>
              <p:txBody>
                <a:bodyPr wrap="square" rtlCol="0">
                  <a:spAutoFit/>
                </a:bodyPr>
                <a:lstStyle/>
                <a:p>
                  <a:r>
                    <a:rPr lang="en-US" sz="1600" i="1">
                      <a:latin typeface="Times"/>
                      <a:cs typeface="Times"/>
                    </a:rPr>
                    <a:t>G</a:t>
                  </a:r>
                </a:p>
              </p:txBody>
            </p:sp>
          </p:grpSp>
          <p:grpSp>
            <p:nvGrpSpPr>
              <p:cNvPr id="78" name="Group 77"/>
              <p:cNvGrpSpPr/>
              <p:nvPr/>
            </p:nvGrpSpPr>
            <p:grpSpPr>
              <a:xfrm>
                <a:off x="5425890" y="2953550"/>
                <a:ext cx="440267" cy="435962"/>
                <a:chOff x="5314951" y="3107396"/>
                <a:chExt cx="440267" cy="435962"/>
              </a:xfrm>
            </p:grpSpPr>
            <p:sp>
              <p:nvSpPr>
                <p:cNvPr id="79" name="Oval 78"/>
                <p:cNvSpPr/>
                <p:nvPr/>
              </p:nvSpPr>
              <p:spPr>
                <a:xfrm>
                  <a:off x="5342525" y="3471358"/>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TextBox 79"/>
                <p:cNvSpPr txBox="1"/>
                <p:nvPr/>
              </p:nvSpPr>
              <p:spPr>
                <a:xfrm>
                  <a:off x="5314951" y="3107396"/>
                  <a:ext cx="440267" cy="338554"/>
                </a:xfrm>
                <a:prstGeom prst="rect">
                  <a:avLst/>
                </a:prstGeom>
                <a:noFill/>
              </p:spPr>
              <p:txBody>
                <a:bodyPr wrap="square" rtlCol="0">
                  <a:spAutoFit/>
                </a:bodyPr>
                <a:lstStyle/>
                <a:p>
                  <a:r>
                    <a:rPr lang="en-US" sz="1600" i="1">
                      <a:latin typeface="Times"/>
                      <a:cs typeface="Times"/>
                    </a:rPr>
                    <a:t>H</a:t>
                  </a:r>
                </a:p>
              </p:txBody>
            </p:sp>
          </p:grpSp>
        </p:grpSp>
      </p:grpSp>
      <p:graphicFrame>
        <p:nvGraphicFramePr>
          <p:cNvPr id="28" name="Table 27"/>
          <p:cNvGraphicFramePr>
            <a:graphicFrameLocks noGrp="1"/>
          </p:cNvGraphicFramePr>
          <p:nvPr>
            <p:extLst>
              <p:ext uri="{D42A27DB-BD31-4B8C-83A1-F6EECF244321}">
                <p14:modId xmlns:p14="http://schemas.microsoft.com/office/powerpoint/2010/main" val="806979996"/>
              </p:ext>
            </p:extLst>
          </p:nvPr>
        </p:nvGraphicFramePr>
        <p:xfrm>
          <a:off x="1144171" y="681257"/>
          <a:ext cx="4420600" cy="640080"/>
        </p:xfrm>
        <a:graphic>
          <a:graphicData uri="http://schemas.openxmlformats.org/drawingml/2006/table">
            <a:tbl>
              <a:tblPr firstRow="1" firstCol="1" bandRow="1">
                <a:tableStyleId>{5C22544A-7EE6-4342-B048-85BDC9FD1C3A}</a:tableStyleId>
              </a:tblPr>
              <a:tblGrid>
                <a:gridCol w="1670541">
                  <a:extLst>
                    <a:ext uri="{9D8B030D-6E8A-4147-A177-3AD203B41FA5}">
                      <a16:colId xmlns:a16="http://schemas.microsoft.com/office/drawing/2014/main" val="20000"/>
                    </a:ext>
                  </a:extLst>
                </a:gridCol>
                <a:gridCol w="455602">
                  <a:extLst>
                    <a:ext uri="{9D8B030D-6E8A-4147-A177-3AD203B41FA5}">
                      <a16:colId xmlns:a16="http://schemas.microsoft.com/office/drawing/2014/main" val="20001"/>
                    </a:ext>
                  </a:extLst>
                </a:gridCol>
                <a:gridCol w="455602">
                  <a:extLst>
                    <a:ext uri="{9D8B030D-6E8A-4147-A177-3AD203B41FA5}">
                      <a16:colId xmlns:a16="http://schemas.microsoft.com/office/drawing/2014/main" val="20002"/>
                    </a:ext>
                  </a:extLst>
                </a:gridCol>
                <a:gridCol w="455602">
                  <a:extLst>
                    <a:ext uri="{9D8B030D-6E8A-4147-A177-3AD203B41FA5}">
                      <a16:colId xmlns:a16="http://schemas.microsoft.com/office/drawing/2014/main" val="20003"/>
                    </a:ext>
                  </a:extLst>
                </a:gridCol>
                <a:gridCol w="455602">
                  <a:extLst>
                    <a:ext uri="{9D8B030D-6E8A-4147-A177-3AD203B41FA5}">
                      <a16:colId xmlns:a16="http://schemas.microsoft.com/office/drawing/2014/main" val="20004"/>
                    </a:ext>
                  </a:extLst>
                </a:gridCol>
                <a:gridCol w="455602">
                  <a:extLst>
                    <a:ext uri="{9D8B030D-6E8A-4147-A177-3AD203B41FA5}">
                      <a16:colId xmlns:a16="http://schemas.microsoft.com/office/drawing/2014/main" val="20005"/>
                    </a:ext>
                  </a:extLst>
                </a:gridCol>
                <a:gridCol w="472049">
                  <a:extLst>
                    <a:ext uri="{9D8B030D-6E8A-4147-A177-3AD203B41FA5}">
                      <a16:colId xmlns:a16="http://schemas.microsoft.com/office/drawing/2014/main" val="20006"/>
                    </a:ext>
                  </a:extLst>
                </a:gridCol>
              </a:tblGrid>
              <a:tr h="0">
                <a:tc>
                  <a:txBody>
                    <a:bodyPr/>
                    <a:lstStyle/>
                    <a:p>
                      <a:pPr>
                        <a:spcAft>
                          <a:spcPts val="0"/>
                        </a:spcAft>
                      </a:pPr>
                      <a:r>
                        <a:rPr lang="en-GB" sz="1400">
                          <a:solidFill>
                            <a:schemeClr val="tx1"/>
                          </a:solidFill>
                          <a:effectLst/>
                        </a:rPr>
                        <a:t> </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A</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E</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F</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G</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H</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D</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65100">
                <a:tc>
                  <a:txBody>
                    <a:bodyPr/>
                    <a:lstStyle/>
                    <a:p>
                      <a:pPr>
                        <a:spcAft>
                          <a:spcPts val="0"/>
                        </a:spcAft>
                      </a:pPr>
                      <a:r>
                        <a:rPr lang="en-GB" sz="1400">
                          <a:solidFill>
                            <a:schemeClr val="tx1"/>
                          </a:solidFill>
                          <a:effectLst/>
                        </a:rPr>
                        <a:t>Hours of free time</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15</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16</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17</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18</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19</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20</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spcAft>
                          <a:spcPts val="0"/>
                        </a:spcAft>
                      </a:pPr>
                      <a:r>
                        <a:rPr lang="en-GB" sz="1400">
                          <a:solidFill>
                            <a:schemeClr val="tx1"/>
                          </a:solidFill>
                          <a:effectLst/>
                        </a:rPr>
                        <a:t>Final Grade</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84</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75</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67</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60</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54</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400">
                          <a:solidFill>
                            <a:schemeClr val="tx1"/>
                          </a:solidFill>
                          <a:effectLst/>
                        </a:rPr>
                        <a:t>50</a:t>
                      </a:r>
                      <a:endParaRPr lang="en-GB" sz="1400">
                        <a:solidFill>
                          <a:schemeClr val="tx1"/>
                        </a:solidFill>
                        <a:effectLst/>
                        <a:latin typeface="Cambria"/>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9" name="TextBox 28">
            <a:extLst>
              <a:ext uri="{FF2B5EF4-FFF2-40B4-BE49-F238E27FC236}">
                <a16:creationId xmlns:a16="http://schemas.microsoft.com/office/drawing/2014/main" id="{BA507321-9B0B-4C17-A68F-A3D824DC9BB5}"/>
              </a:ext>
            </a:extLst>
          </p:cNvPr>
          <p:cNvSpPr txBox="1"/>
          <p:nvPr/>
        </p:nvSpPr>
        <p:spPr>
          <a:xfrm>
            <a:off x="6307265" y="488296"/>
            <a:ext cx="3073206" cy="646331"/>
          </a:xfrm>
          <a:prstGeom prst="rect">
            <a:avLst/>
          </a:prstGeom>
          <a:noFill/>
        </p:spPr>
        <p:txBody>
          <a:bodyPr wrap="square" rtlCol="0">
            <a:spAutoFit/>
          </a:bodyPr>
          <a:lstStyle/>
          <a:p>
            <a:r>
              <a:rPr lang="en-US"/>
              <a:t>Which of the following statements are true</a:t>
            </a:r>
          </a:p>
        </p:txBody>
      </p:sp>
      <p:sp>
        <p:nvSpPr>
          <p:cNvPr id="30" name="TextBox 29">
            <a:extLst>
              <a:ext uri="{FF2B5EF4-FFF2-40B4-BE49-F238E27FC236}">
                <a16:creationId xmlns:a16="http://schemas.microsoft.com/office/drawing/2014/main" id="{F40B769E-1C04-4490-ACBC-82722DC98D2C}"/>
              </a:ext>
            </a:extLst>
          </p:cNvPr>
          <p:cNvSpPr txBox="1"/>
          <p:nvPr/>
        </p:nvSpPr>
        <p:spPr>
          <a:xfrm>
            <a:off x="6935588" y="1845389"/>
            <a:ext cx="3073206" cy="4524315"/>
          </a:xfrm>
          <a:prstGeom prst="rect">
            <a:avLst/>
          </a:prstGeom>
          <a:noFill/>
        </p:spPr>
        <p:txBody>
          <a:bodyPr wrap="square" rtlCol="0">
            <a:spAutoFit/>
          </a:bodyPr>
          <a:lstStyle/>
          <a:p>
            <a:pPr marL="342900" indent="-342900">
              <a:buFont typeface="+mj-lt"/>
              <a:buAutoNum type="alphaLcParenR"/>
            </a:pPr>
            <a:r>
              <a:rPr lang="en-US"/>
              <a:t>Alexei prefers C to B because at C he has more free time.</a:t>
            </a:r>
          </a:p>
          <a:p>
            <a:pPr marL="342900" indent="-342900">
              <a:buFont typeface="+mj-lt"/>
              <a:buAutoNum type="alphaLcParenR"/>
            </a:pPr>
            <a:r>
              <a:rPr lang="en-US"/>
              <a:t>Alexei is indifferent between the grade of 84 with 15 hours of free time, and the grade of 50 with 20 hours of free time.</a:t>
            </a:r>
          </a:p>
          <a:p>
            <a:pPr marL="342900" indent="-342900">
              <a:buFont typeface="+mj-lt"/>
              <a:buAutoNum type="alphaLcParenR"/>
            </a:pPr>
            <a:r>
              <a:rPr lang="en-US"/>
              <a:t>Alexei prefers D to C, because at D he has the same grade and more free time.</a:t>
            </a:r>
          </a:p>
          <a:p>
            <a:pPr marL="342900" indent="-342900">
              <a:buFont typeface="+mj-lt"/>
              <a:buAutoNum type="alphaLcParenR"/>
            </a:pPr>
            <a:r>
              <a:rPr lang="en-US"/>
              <a:t>At G, Alexei is willing to give up 2 hours of free time for 10 extra grade points.</a:t>
            </a:r>
          </a:p>
        </p:txBody>
      </p:sp>
      <p:sp>
        <p:nvSpPr>
          <p:cNvPr id="32" name="TextBox 31">
            <a:extLst>
              <a:ext uri="{FF2B5EF4-FFF2-40B4-BE49-F238E27FC236}">
                <a16:creationId xmlns:a16="http://schemas.microsoft.com/office/drawing/2014/main" id="{E8ECAB43-38B5-443F-A587-E9C3A9AFD49C}"/>
              </a:ext>
            </a:extLst>
          </p:cNvPr>
          <p:cNvSpPr txBox="1"/>
          <p:nvPr/>
        </p:nvSpPr>
        <p:spPr>
          <a:xfrm>
            <a:off x="9818558" y="1854036"/>
            <a:ext cx="1939037" cy="1815882"/>
          </a:xfrm>
          <a:prstGeom prst="rect">
            <a:avLst/>
          </a:prstGeom>
          <a:noFill/>
        </p:spPr>
        <p:txBody>
          <a:bodyPr wrap="square" rtlCol="0">
            <a:spAutoFit/>
          </a:bodyPr>
          <a:lstStyle/>
          <a:p>
            <a:r>
              <a:rPr lang="en-US" sz="1400" dirty="0"/>
              <a:t>B is correct. A, where Alexei has the grade of 84 and 15 hours of free time, and D, where Alexei has the grade of 50 with 20 hours of free time, are on the same indifference curve.</a:t>
            </a:r>
          </a:p>
        </p:txBody>
      </p:sp>
      <p:sp>
        <p:nvSpPr>
          <p:cNvPr id="33" name="TextBox 32">
            <a:extLst>
              <a:ext uri="{FF2B5EF4-FFF2-40B4-BE49-F238E27FC236}">
                <a16:creationId xmlns:a16="http://schemas.microsoft.com/office/drawing/2014/main" id="{33453F20-4DA1-45E8-B2CC-1D6D195DAA70}"/>
              </a:ext>
            </a:extLst>
          </p:cNvPr>
          <p:cNvSpPr txBox="1"/>
          <p:nvPr/>
        </p:nvSpPr>
        <p:spPr>
          <a:xfrm>
            <a:off x="9901979" y="3850494"/>
            <a:ext cx="1775131" cy="954107"/>
          </a:xfrm>
          <a:prstGeom prst="rect">
            <a:avLst/>
          </a:prstGeom>
          <a:noFill/>
        </p:spPr>
        <p:txBody>
          <a:bodyPr wrap="square" rtlCol="0">
            <a:spAutoFit/>
          </a:bodyPr>
          <a:lstStyle/>
          <a:p>
            <a:r>
              <a:rPr lang="en-US" sz="1400" dirty="0"/>
              <a:t>C-False. At D Alexei has the same amount of free time but a higher grade.</a:t>
            </a:r>
          </a:p>
        </p:txBody>
      </p:sp>
      <p:sp>
        <p:nvSpPr>
          <p:cNvPr id="34" name="TextBox 33">
            <a:extLst>
              <a:ext uri="{FF2B5EF4-FFF2-40B4-BE49-F238E27FC236}">
                <a16:creationId xmlns:a16="http://schemas.microsoft.com/office/drawing/2014/main" id="{2E0DD4D7-088E-4041-AD81-592846B0FDD8}"/>
              </a:ext>
            </a:extLst>
          </p:cNvPr>
          <p:cNvSpPr txBox="1"/>
          <p:nvPr/>
        </p:nvSpPr>
        <p:spPr>
          <a:xfrm>
            <a:off x="9903997" y="4807578"/>
            <a:ext cx="2222899" cy="2031325"/>
          </a:xfrm>
          <a:prstGeom prst="rect">
            <a:avLst/>
          </a:prstGeom>
          <a:noFill/>
        </p:spPr>
        <p:txBody>
          <a:bodyPr wrap="square" rtlCol="0">
            <a:spAutoFit/>
          </a:bodyPr>
          <a:lstStyle/>
          <a:p>
            <a:r>
              <a:rPr lang="en-US" sz="1400" dirty="0"/>
              <a:t>D- False. The opposite trade-off is true: going from G to D, Alexei is willing to give up 10 grade points for 2 extra hours of free time. Going from G to E, he is willing to give up 2 hours of free time for 15 extra grade points.</a:t>
            </a:r>
          </a:p>
        </p:txBody>
      </p:sp>
      <p:sp>
        <p:nvSpPr>
          <p:cNvPr id="31" name="TextBox 30">
            <a:extLst>
              <a:ext uri="{FF2B5EF4-FFF2-40B4-BE49-F238E27FC236}">
                <a16:creationId xmlns:a16="http://schemas.microsoft.com/office/drawing/2014/main" id="{91753248-E056-4D20-9A4F-189E66CADBDB}"/>
              </a:ext>
            </a:extLst>
          </p:cNvPr>
          <p:cNvSpPr txBox="1"/>
          <p:nvPr/>
        </p:nvSpPr>
        <p:spPr>
          <a:xfrm>
            <a:off x="9818559" y="1001297"/>
            <a:ext cx="1616122" cy="830997"/>
          </a:xfrm>
          <a:prstGeom prst="rect">
            <a:avLst/>
          </a:prstGeom>
          <a:noFill/>
        </p:spPr>
        <p:txBody>
          <a:bodyPr wrap="square" rtlCol="0">
            <a:spAutoFit/>
          </a:bodyPr>
          <a:lstStyle/>
          <a:p>
            <a:r>
              <a:rPr lang="en-US" sz="1200" dirty="0"/>
              <a:t>A is false because B is preferred as it is </a:t>
            </a:r>
            <a:r>
              <a:rPr lang="en-US" sz="1200" dirty="0" err="1"/>
              <a:t>ona</a:t>
            </a:r>
            <a:r>
              <a:rPr lang="en-US" sz="1200" dirty="0"/>
              <a:t> higher indifference curve</a:t>
            </a:r>
          </a:p>
        </p:txBody>
      </p:sp>
    </p:spTree>
    <p:extLst>
      <p:ext uri="{BB962C8B-B14F-4D97-AF65-F5344CB8AC3E}">
        <p14:creationId xmlns:p14="http://schemas.microsoft.com/office/powerpoint/2010/main" val="366135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0">
                                            <p:txEl>
                                              <p:pRg st="0" end="0"/>
                                            </p:txEl>
                                          </p:spTgt>
                                        </p:tgtEl>
                                      </p:cBhvr>
                                    </p:animEffect>
                                    <p:animScale>
                                      <p:cBhvr>
                                        <p:cTn id="7" dur="250" autoRev="1" fill="hold"/>
                                        <p:tgtEl>
                                          <p:spTgt spid="30">
                                            <p:txEl>
                                              <p:pRg st="0" end="0"/>
                                            </p:txEl>
                                          </p:spTgt>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30">
                                            <p:txEl>
                                              <p:pRg st="1" end="1"/>
                                            </p:txEl>
                                          </p:spTgt>
                                        </p:tgtEl>
                                      </p:cBhvr>
                                    </p:animEffect>
                                    <p:animScale>
                                      <p:cBhvr>
                                        <p:cTn id="10" dur="250" autoRev="1" fill="hold"/>
                                        <p:tgtEl>
                                          <p:spTgt spid="30">
                                            <p:txEl>
                                              <p:pRg st="1" end="1"/>
                                            </p:txEl>
                                          </p:spTgt>
                                        </p:tgtEl>
                                      </p:cBhvr>
                                      <p:by x="105000" y="105000"/>
                                    </p:animScale>
                                  </p:childTnLst>
                                </p:cTn>
                              </p:par>
                              <p:par>
                                <p:cTn id="11" presetID="26"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down)">
                                      <p:cBhvr>
                                        <p:cTn id="13" dur="580">
                                          <p:stCondLst>
                                            <p:cond delay="0"/>
                                          </p:stCondLst>
                                        </p:cTn>
                                        <p:tgtEl>
                                          <p:spTgt spid="32"/>
                                        </p:tgtEl>
                                      </p:cBhvr>
                                    </p:animEffect>
                                    <p:anim calcmode="lin" valueType="num">
                                      <p:cBhvr>
                                        <p:cTn id="14"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9" dur="26">
                                          <p:stCondLst>
                                            <p:cond delay="650"/>
                                          </p:stCondLst>
                                        </p:cTn>
                                        <p:tgtEl>
                                          <p:spTgt spid="32"/>
                                        </p:tgtEl>
                                      </p:cBhvr>
                                      <p:to x="100000" y="60000"/>
                                    </p:animScale>
                                    <p:animScale>
                                      <p:cBhvr>
                                        <p:cTn id="20" dur="166" decel="50000">
                                          <p:stCondLst>
                                            <p:cond delay="676"/>
                                          </p:stCondLst>
                                        </p:cTn>
                                        <p:tgtEl>
                                          <p:spTgt spid="32"/>
                                        </p:tgtEl>
                                      </p:cBhvr>
                                      <p:to x="100000" y="100000"/>
                                    </p:animScale>
                                    <p:animScale>
                                      <p:cBhvr>
                                        <p:cTn id="21" dur="26">
                                          <p:stCondLst>
                                            <p:cond delay="1312"/>
                                          </p:stCondLst>
                                        </p:cTn>
                                        <p:tgtEl>
                                          <p:spTgt spid="32"/>
                                        </p:tgtEl>
                                      </p:cBhvr>
                                      <p:to x="100000" y="80000"/>
                                    </p:animScale>
                                    <p:animScale>
                                      <p:cBhvr>
                                        <p:cTn id="22" dur="166" decel="50000">
                                          <p:stCondLst>
                                            <p:cond delay="1338"/>
                                          </p:stCondLst>
                                        </p:cTn>
                                        <p:tgtEl>
                                          <p:spTgt spid="32"/>
                                        </p:tgtEl>
                                      </p:cBhvr>
                                      <p:to x="100000" y="100000"/>
                                    </p:animScale>
                                    <p:animScale>
                                      <p:cBhvr>
                                        <p:cTn id="23" dur="26">
                                          <p:stCondLst>
                                            <p:cond delay="1642"/>
                                          </p:stCondLst>
                                        </p:cTn>
                                        <p:tgtEl>
                                          <p:spTgt spid="32"/>
                                        </p:tgtEl>
                                      </p:cBhvr>
                                      <p:to x="100000" y="90000"/>
                                    </p:animScale>
                                    <p:animScale>
                                      <p:cBhvr>
                                        <p:cTn id="24" dur="166" decel="50000">
                                          <p:stCondLst>
                                            <p:cond delay="1668"/>
                                          </p:stCondLst>
                                        </p:cTn>
                                        <p:tgtEl>
                                          <p:spTgt spid="32"/>
                                        </p:tgtEl>
                                      </p:cBhvr>
                                      <p:to x="100000" y="100000"/>
                                    </p:animScale>
                                    <p:animScale>
                                      <p:cBhvr>
                                        <p:cTn id="25" dur="26">
                                          <p:stCondLst>
                                            <p:cond delay="1808"/>
                                          </p:stCondLst>
                                        </p:cTn>
                                        <p:tgtEl>
                                          <p:spTgt spid="32"/>
                                        </p:tgtEl>
                                      </p:cBhvr>
                                      <p:to x="100000" y="95000"/>
                                    </p:animScale>
                                    <p:animScale>
                                      <p:cBhvr>
                                        <p:cTn id="26" dur="166" decel="50000">
                                          <p:stCondLst>
                                            <p:cond delay="1834"/>
                                          </p:stCondLst>
                                        </p:cTn>
                                        <p:tgtEl>
                                          <p:spTgt spid="32"/>
                                        </p:tgtEl>
                                      </p:cBhvr>
                                      <p:to x="100000" y="100000"/>
                                    </p:animScale>
                                  </p:childTnLst>
                                </p:cTn>
                              </p:par>
                            </p:childTnLst>
                          </p:cTn>
                        </p:par>
                        <p:par>
                          <p:cTn id="27" fill="hold">
                            <p:stCondLst>
                              <p:cond delay="2000"/>
                            </p:stCondLst>
                            <p:childTnLst>
                              <p:par>
                                <p:cTn id="28" presetID="45" presetClass="entr" presetSubtype="0" fill="hold" grpId="0"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2000"/>
                                        <p:tgtEl>
                                          <p:spTgt spid="33"/>
                                        </p:tgtEl>
                                      </p:cBhvr>
                                    </p:animEffect>
                                    <p:anim calcmode="lin" valueType="num">
                                      <p:cBhvr>
                                        <p:cTn id="31" dur="2000" fill="hold"/>
                                        <p:tgtEl>
                                          <p:spTgt spid="33"/>
                                        </p:tgtEl>
                                        <p:attrNameLst>
                                          <p:attrName>ppt_w</p:attrName>
                                        </p:attrNameLst>
                                      </p:cBhvr>
                                      <p:tavLst>
                                        <p:tav tm="0" fmla="#ppt_w*sin(2.5*pi*$)">
                                          <p:val>
                                            <p:fltVal val="0"/>
                                          </p:val>
                                        </p:tav>
                                        <p:tav tm="100000">
                                          <p:val>
                                            <p:fltVal val="1"/>
                                          </p:val>
                                        </p:tav>
                                      </p:tavLst>
                                    </p:anim>
                                    <p:anim calcmode="lin" valueType="num">
                                      <p:cBhvr>
                                        <p:cTn id="32" dur="2000" fill="hold"/>
                                        <p:tgtEl>
                                          <p:spTgt spid="33"/>
                                        </p:tgtEl>
                                        <p:attrNameLst>
                                          <p:attrName>ppt_h</p:attrName>
                                        </p:attrNameLst>
                                      </p:cBhvr>
                                      <p:tavLst>
                                        <p:tav tm="0">
                                          <p:val>
                                            <p:strVal val="#ppt_h"/>
                                          </p:val>
                                        </p:tav>
                                        <p:tav tm="100000">
                                          <p:val>
                                            <p:strVal val="#ppt_h"/>
                                          </p:val>
                                        </p:tav>
                                      </p:tavLst>
                                    </p:anim>
                                  </p:childTnLst>
                                </p:cTn>
                              </p:par>
                            </p:childTnLst>
                          </p:cTn>
                        </p:par>
                        <p:par>
                          <p:cTn id="33" fill="hold">
                            <p:stCondLst>
                              <p:cond delay="4000"/>
                            </p:stCondLst>
                            <p:childTnLst>
                              <p:par>
                                <p:cTn id="34" presetID="45" presetClass="entr" presetSubtype="0" fill="hold"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2000"/>
                                        <p:tgtEl>
                                          <p:spTgt spid="34">
                                            <p:txEl>
                                              <p:pRg st="0" end="0"/>
                                            </p:txEl>
                                          </p:spTgt>
                                        </p:tgtEl>
                                      </p:cBhvr>
                                    </p:animEffect>
                                    <p:anim calcmode="lin" valueType="num">
                                      <p:cBhvr>
                                        <p:cTn id="37" dur="2000" fill="hold"/>
                                        <p:tgtEl>
                                          <p:spTgt spid="34">
                                            <p:txEl>
                                              <p:pRg st="0" end="0"/>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394810" y="1819677"/>
            <a:ext cx="5717091" cy="3769320"/>
            <a:chOff x="1870809" y="1954146"/>
            <a:chExt cx="5717091" cy="3769320"/>
          </a:xfrm>
        </p:grpSpPr>
        <p:grpSp>
          <p:nvGrpSpPr>
            <p:cNvPr id="105" name="Group 104"/>
            <p:cNvGrpSpPr/>
            <p:nvPr/>
          </p:nvGrpSpPr>
          <p:grpSpPr>
            <a:xfrm>
              <a:off x="1870809" y="2371986"/>
              <a:ext cx="499862" cy="338554"/>
              <a:chOff x="1870809" y="2338120"/>
              <a:chExt cx="499862" cy="338554"/>
            </a:xfrm>
          </p:grpSpPr>
          <p:cxnSp>
            <p:nvCxnSpPr>
              <p:cNvPr id="59" name="Straight Connector 58"/>
              <p:cNvCxnSpPr/>
              <p:nvPr/>
            </p:nvCxnSpPr>
            <p:spPr>
              <a:xfrm>
                <a:off x="2201337" y="2523086"/>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1870809" y="2338120"/>
                <a:ext cx="395997" cy="338554"/>
              </a:xfrm>
              <a:prstGeom prst="rect">
                <a:avLst/>
              </a:prstGeom>
              <a:noFill/>
            </p:spPr>
            <p:txBody>
              <a:bodyPr wrap="square" rtlCol="0">
                <a:spAutoFit/>
              </a:bodyPr>
              <a:lstStyle/>
              <a:p>
                <a:r>
                  <a:rPr lang="en-US" sz="1600"/>
                  <a:t>90</a:t>
                </a:r>
              </a:p>
            </p:txBody>
          </p:sp>
        </p:grpSp>
        <p:grpSp>
          <p:nvGrpSpPr>
            <p:cNvPr id="11" name="Group 10"/>
            <p:cNvGrpSpPr/>
            <p:nvPr/>
          </p:nvGrpSpPr>
          <p:grpSpPr>
            <a:xfrm>
              <a:off x="2364408" y="1954146"/>
              <a:ext cx="5223492" cy="3769320"/>
              <a:chOff x="2364408" y="1954146"/>
              <a:chExt cx="5223492" cy="3769320"/>
            </a:xfrm>
          </p:grpSpPr>
          <p:grpSp>
            <p:nvGrpSpPr>
              <p:cNvPr id="10" name="Group 9"/>
              <p:cNvGrpSpPr/>
              <p:nvPr/>
            </p:nvGrpSpPr>
            <p:grpSpPr>
              <a:xfrm>
                <a:off x="3962400" y="2448292"/>
                <a:ext cx="2773136" cy="3275174"/>
                <a:chOff x="3962400" y="2448292"/>
                <a:chExt cx="2773136" cy="3275174"/>
              </a:xfrm>
            </p:grpSpPr>
            <p:sp>
              <p:nvSpPr>
                <p:cNvPr id="8" name="Freeform 7"/>
                <p:cNvSpPr/>
                <p:nvPr/>
              </p:nvSpPr>
              <p:spPr>
                <a:xfrm>
                  <a:off x="3962400" y="2556933"/>
                  <a:ext cx="2726267" cy="3166533"/>
                </a:xfrm>
                <a:custGeom>
                  <a:avLst/>
                  <a:gdLst>
                    <a:gd name="connsiteX0" fmla="*/ 0 w 2726267"/>
                    <a:gd name="connsiteY0" fmla="*/ 0 h 3166533"/>
                    <a:gd name="connsiteX1" fmla="*/ 237067 w 2726267"/>
                    <a:gd name="connsiteY1" fmla="*/ 16933 h 3166533"/>
                    <a:gd name="connsiteX2" fmla="*/ 423333 w 2726267"/>
                    <a:gd name="connsiteY2" fmla="*/ 50800 h 3166533"/>
                    <a:gd name="connsiteX3" fmla="*/ 762000 w 2726267"/>
                    <a:gd name="connsiteY3" fmla="*/ 186266 h 3166533"/>
                    <a:gd name="connsiteX4" fmla="*/ 1320800 w 2726267"/>
                    <a:gd name="connsiteY4" fmla="*/ 558800 h 3166533"/>
                    <a:gd name="connsiteX5" fmla="*/ 1828800 w 2726267"/>
                    <a:gd name="connsiteY5" fmla="*/ 1134533 h 3166533"/>
                    <a:gd name="connsiteX6" fmla="*/ 2353733 w 2726267"/>
                    <a:gd name="connsiteY6" fmla="*/ 2015066 h 3166533"/>
                    <a:gd name="connsiteX7" fmla="*/ 2726267 w 2726267"/>
                    <a:gd name="connsiteY7" fmla="*/ 3166533 h 3166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26267" h="3166533">
                      <a:moveTo>
                        <a:pt x="0" y="0"/>
                      </a:moveTo>
                      <a:cubicBezTo>
                        <a:pt x="83256" y="4233"/>
                        <a:pt x="166512" y="8466"/>
                        <a:pt x="237067" y="16933"/>
                      </a:cubicBezTo>
                      <a:cubicBezTo>
                        <a:pt x="307623" y="25400"/>
                        <a:pt x="335844" y="22578"/>
                        <a:pt x="423333" y="50800"/>
                      </a:cubicBezTo>
                      <a:cubicBezTo>
                        <a:pt x="510822" y="79022"/>
                        <a:pt x="612422" y="101599"/>
                        <a:pt x="762000" y="186266"/>
                      </a:cubicBezTo>
                      <a:cubicBezTo>
                        <a:pt x="911578" y="270933"/>
                        <a:pt x="1143000" y="400756"/>
                        <a:pt x="1320800" y="558800"/>
                      </a:cubicBezTo>
                      <a:cubicBezTo>
                        <a:pt x="1498600" y="716845"/>
                        <a:pt x="1656645" y="891822"/>
                        <a:pt x="1828800" y="1134533"/>
                      </a:cubicBezTo>
                      <a:cubicBezTo>
                        <a:pt x="2000955" y="1377244"/>
                        <a:pt x="2204155" y="1676399"/>
                        <a:pt x="2353733" y="2015066"/>
                      </a:cubicBezTo>
                      <a:cubicBezTo>
                        <a:pt x="2503311" y="2353733"/>
                        <a:pt x="2726267" y="3166533"/>
                        <a:pt x="2726267" y="3166533"/>
                      </a:cubicBezTo>
                    </a:path>
                  </a:pathLst>
                </a:custGeom>
                <a:ln>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3" name="Freeform 122"/>
                <p:cNvSpPr/>
                <p:nvPr/>
              </p:nvSpPr>
              <p:spPr>
                <a:xfrm>
                  <a:off x="4701529" y="2617619"/>
                  <a:ext cx="1796942" cy="2048946"/>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5" name="Freeform 124"/>
                <p:cNvSpPr/>
                <p:nvPr/>
              </p:nvSpPr>
              <p:spPr>
                <a:xfrm>
                  <a:off x="4938594" y="2448292"/>
                  <a:ext cx="1796942" cy="2048946"/>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9" name="Group 8"/>
              <p:cNvGrpSpPr/>
              <p:nvPr/>
            </p:nvGrpSpPr>
            <p:grpSpPr>
              <a:xfrm>
                <a:off x="2364408" y="1954146"/>
                <a:ext cx="5223492" cy="2888264"/>
                <a:chOff x="2364408" y="1954146"/>
                <a:chExt cx="5223492" cy="2888264"/>
              </a:xfrm>
            </p:grpSpPr>
            <p:grpSp>
              <p:nvGrpSpPr>
                <p:cNvPr id="31" name="Group 30"/>
                <p:cNvGrpSpPr/>
                <p:nvPr/>
              </p:nvGrpSpPr>
              <p:grpSpPr>
                <a:xfrm>
                  <a:off x="2364408" y="1954146"/>
                  <a:ext cx="5223492" cy="2888264"/>
                  <a:chOff x="2364408" y="1920280"/>
                  <a:chExt cx="5223492" cy="2888264"/>
                </a:xfrm>
              </p:grpSpPr>
              <p:grpSp>
                <p:nvGrpSpPr>
                  <p:cNvPr id="29" name="Group 28"/>
                  <p:cNvGrpSpPr/>
                  <p:nvPr/>
                </p:nvGrpSpPr>
                <p:grpSpPr>
                  <a:xfrm>
                    <a:off x="6461522" y="3878746"/>
                    <a:ext cx="1126378" cy="929798"/>
                    <a:chOff x="6461522" y="3878746"/>
                    <a:chExt cx="1126378" cy="929798"/>
                  </a:xfrm>
                </p:grpSpPr>
                <p:sp>
                  <p:nvSpPr>
                    <p:cNvPr id="77" name="TextBox 76"/>
                    <p:cNvSpPr txBox="1"/>
                    <p:nvPr/>
                  </p:nvSpPr>
                  <p:spPr>
                    <a:xfrm>
                      <a:off x="7119903" y="3878746"/>
                      <a:ext cx="467997" cy="338554"/>
                    </a:xfrm>
                    <a:prstGeom prst="rect">
                      <a:avLst/>
                    </a:prstGeom>
                    <a:noFill/>
                  </p:spPr>
                  <p:txBody>
                    <a:bodyPr wrap="square" rtlCol="0">
                      <a:spAutoFit/>
                    </a:bodyPr>
                    <a:lstStyle/>
                    <a:p>
                      <a:r>
                        <a:rPr lang="en-US" sz="1600" i="1">
                          <a:latin typeface="Times"/>
                          <a:cs typeface="Times"/>
                        </a:rPr>
                        <a:t>IC</a:t>
                      </a:r>
                      <a:r>
                        <a:rPr lang="en-US" sz="1600" i="1" baseline="-25000">
                          <a:latin typeface="Times"/>
                          <a:cs typeface="Times"/>
                        </a:rPr>
                        <a:t>4</a:t>
                      </a:r>
                      <a:endParaRPr lang="en-US" sz="1600" i="1">
                        <a:latin typeface="Times"/>
                        <a:cs typeface="Times"/>
                      </a:endParaRPr>
                    </a:p>
                  </p:txBody>
                </p:sp>
                <p:sp>
                  <p:nvSpPr>
                    <p:cNvPr id="78" name="TextBox 77"/>
                    <p:cNvSpPr txBox="1"/>
                    <p:nvPr/>
                  </p:nvSpPr>
                  <p:spPr>
                    <a:xfrm>
                      <a:off x="6689182" y="4294811"/>
                      <a:ext cx="467997" cy="338554"/>
                    </a:xfrm>
                    <a:prstGeom prst="rect">
                      <a:avLst/>
                    </a:prstGeom>
                    <a:noFill/>
                  </p:spPr>
                  <p:txBody>
                    <a:bodyPr wrap="square" rtlCol="0">
                      <a:spAutoFit/>
                    </a:bodyPr>
                    <a:lstStyle/>
                    <a:p>
                      <a:r>
                        <a:rPr lang="en-US" sz="1600" i="1">
                          <a:latin typeface="Times"/>
                          <a:cs typeface="Times"/>
                        </a:rPr>
                        <a:t>IC</a:t>
                      </a:r>
                      <a:r>
                        <a:rPr lang="en-US" sz="1600" i="1" baseline="-25000">
                          <a:latin typeface="Times"/>
                          <a:cs typeface="Times"/>
                        </a:rPr>
                        <a:t>2</a:t>
                      </a:r>
                      <a:endParaRPr lang="en-US" sz="1600" i="1">
                        <a:latin typeface="Times"/>
                        <a:cs typeface="Times"/>
                      </a:endParaRPr>
                    </a:p>
                  </p:txBody>
                </p:sp>
                <p:sp>
                  <p:nvSpPr>
                    <p:cNvPr id="79" name="TextBox 78"/>
                    <p:cNvSpPr txBox="1"/>
                    <p:nvPr/>
                  </p:nvSpPr>
                  <p:spPr>
                    <a:xfrm>
                      <a:off x="6909063" y="4107885"/>
                      <a:ext cx="467997" cy="338554"/>
                    </a:xfrm>
                    <a:prstGeom prst="rect">
                      <a:avLst/>
                    </a:prstGeom>
                    <a:noFill/>
                  </p:spPr>
                  <p:txBody>
                    <a:bodyPr wrap="square" rtlCol="0">
                      <a:spAutoFit/>
                    </a:bodyPr>
                    <a:lstStyle/>
                    <a:p>
                      <a:r>
                        <a:rPr lang="en-US" sz="1600" i="1">
                          <a:latin typeface="Times"/>
                          <a:cs typeface="Times"/>
                        </a:rPr>
                        <a:t>IC</a:t>
                      </a:r>
                      <a:r>
                        <a:rPr lang="en-US" sz="1600" i="1" baseline="-25000">
                          <a:latin typeface="Times"/>
                          <a:cs typeface="Times"/>
                        </a:rPr>
                        <a:t>3</a:t>
                      </a:r>
                      <a:endParaRPr lang="en-US" sz="1600" i="1">
                        <a:latin typeface="Times"/>
                        <a:cs typeface="Times"/>
                      </a:endParaRPr>
                    </a:p>
                  </p:txBody>
                </p:sp>
                <p:sp>
                  <p:nvSpPr>
                    <p:cNvPr id="80" name="TextBox 79"/>
                    <p:cNvSpPr txBox="1"/>
                    <p:nvPr/>
                  </p:nvSpPr>
                  <p:spPr>
                    <a:xfrm>
                      <a:off x="6461522" y="4469990"/>
                      <a:ext cx="467997" cy="338554"/>
                    </a:xfrm>
                    <a:prstGeom prst="rect">
                      <a:avLst/>
                    </a:prstGeom>
                    <a:noFill/>
                  </p:spPr>
                  <p:txBody>
                    <a:bodyPr wrap="square" rtlCol="0">
                      <a:spAutoFit/>
                    </a:bodyPr>
                    <a:lstStyle/>
                    <a:p>
                      <a:r>
                        <a:rPr lang="en-US" sz="1600" i="1">
                          <a:latin typeface="Times"/>
                          <a:cs typeface="Times"/>
                        </a:rPr>
                        <a:t>IC</a:t>
                      </a:r>
                      <a:r>
                        <a:rPr lang="en-US" sz="1600" i="1" baseline="-25000">
                          <a:latin typeface="Times"/>
                          <a:cs typeface="Times"/>
                        </a:rPr>
                        <a:t>1</a:t>
                      </a:r>
                      <a:endParaRPr lang="en-US" sz="1600" i="1">
                        <a:latin typeface="Times"/>
                        <a:cs typeface="Times"/>
                      </a:endParaRPr>
                    </a:p>
                  </p:txBody>
                </p:sp>
              </p:grpSp>
              <p:grpSp>
                <p:nvGrpSpPr>
                  <p:cNvPr id="30" name="Group 29"/>
                  <p:cNvGrpSpPr/>
                  <p:nvPr/>
                </p:nvGrpSpPr>
                <p:grpSpPr>
                  <a:xfrm>
                    <a:off x="2364408" y="1920280"/>
                    <a:ext cx="3075504" cy="605596"/>
                    <a:chOff x="2364408" y="1920280"/>
                    <a:chExt cx="3075504" cy="605596"/>
                  </a:xfrm>
                </p:grpSpPr>
                <p:cxnSp>
                  <p:nvCxnSpPr>
                    <p:cNvPr id="67" name="Straight Connector 66"/>
                    <p:cNvCxnSpPr/>
                    <p:nvPr/>
                  </p:nvCxnSpPr>
                  <p:spPr>
                    <a:xfrm>
                      <a:off x="2364408" y="2525876"/>
                      <a:ext cx="1620000"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2482573" y="1920280"/>
                      <a:ext cx="2957339" cy="584775"/>
                    </a:xfrm>
                    <a:prstGeom prst="rect">
                      <a:avLst/>
                    </a:prstGeom>
                    <a:noFill/>
                  </p:spPr>
                  <p:txBody>
                    <a:bodyPr wrap="square" rtlCol="0">
                      <a:spAutoFit/>
                    </a:bodyPr>
                    <a:lstStyle/>
                    <a:p>
                      <a:r>
                        <a:rPr lang="en-US" sz="1600">
                          <a:latin typeface="Calibri"/>
                          <a:cs typeface="Calibri"/>
                        </a:rPr>
                        <a:t>Feasible </a:t>
                      </a:r>
                    </a:p>
                    <a:p>
                      <a:r>
                        <a:rPr lang="en-US" sz="1600">
                          <a:latin typeface="Calibri"/>
                          <a:cs typeface="Calibri"/>
                        </a:rPr>
                        <a:t>frontier</a:t>
                      </a:r>
                    </a:p>
                  </p:txBody>
                </p:sp>
              </p:grpSp>
            </p:grpSp>
            <p:sp>
              <p:nvSpPr>
                <p:cNvPr id="120" name="Freeform 119"/>
                <p:cNvSpPr/>
                <p:nvPr/>
              </p:nvSpPr>
              <p:spPr>
                <a:xfrm>
                  <a:off x="5170529" y="2261991"/>
                  <a:ext cx="1796942" cy="2048946"/>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7" name="Freeform 126"/>
                <p:cNvSpPr/>
                <p:nvPr/>
              </p:nvSpPr>
              <p:spPr>
                <a:xfrm>
                  <a:off x="5388576" y="1999077"/>
                  <a:ext cx="1796942" cy="2048946"/>
                </a:xfrm>
                <a:custGeom>
                  <a:avLst/>
                  <a:gdLst>
                    <a:gd name="connsiteX0" fmla="*/ 1930400 w 1930400"/>
                    <a:gd name="connsiteY0" fmla="*/ 2336800 h 2336800"/>
                    <a:gd name="connsiteX1" fmla="*/ 1524000 w 1930400"/>
                    <a:gd name="connsiteY1" fmla="*/ 2218267 h 2336800"/>
                    <a:gd name="connsiteX2" fmla="*/ 1016000 w 1930400"/>
                    <a:gd name="connsiteY2" fmla="*/ 1947334 h 2336800"/>
                    <a:gd name="connsiteX3" fmla="*/ 541866 w 1930400"/>
                    <a:gd name="connsiteY3" fmla="*/ 1422400 h 2336800"/>
                    <a:gd name="connsiteX4" fmla="*/ 169333 w 1930400"/>
                    <a:gd name="connsiteY4" fmla="*/ 626534 h 2336800"/>
                    <a:gd name="connsiteX5" fmla="*/ 0 w 1930400"/>
                    <a:gd name="connsiteY5" fmla="*/ 0 h 233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0400" h="2336800">
                      <a:moveTo>
                        <a:pt x="1930400" y="2336800"/>
                      </a:moveTo>
                      <a:cubicBezTo>
                        <a:pt x="1803400" y="2309989"/>
                        <a:pt x="1676400" y="2283178"/>
                        <a:pt x="1524000" y="2218267"/>
                      </a:cubicBezTo>
                      <a:cubicBezTo>
                        <a:pt x="1371600" y="2153356"/>
                        <a:pt x="1179689" y="2079978"/>
                        <a:pt x="1016000" y="1947334"/>
                      </a:cubicBezTo>
                      <a:cubicBezTo>
                        <a:pt x="852311" y="1814690"/>
                        <a:pt x="682977" y="1642533"/>
                        <a:pt x="541866" y="1422400"/>
                      </a:cubicBezTo>
                      <a:cubicBezTo>
                        <a:pt x="400755" y="1202267"/>
                        <a:pt x="259644" y="863601"/>
                        <a:pt x="169333" y="626534"/>
                      </a:cubicBezTo>
                      <a:cubicBezTo>
                        <a:pt x="79022" y="389467"/>
                        <a:pt x="0" y="0"/>
                        <a:pt x="0" y="0"/>
                      </a:cubicBezTo>
                    </a:path>
                  </a:pathLst>
                </a:custGeom>
                <a:ln w="19050" cmpd="sng">
                  <a:solidFill>
                    <a:schemeClr val="tx2">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grpSp>
      <p:cxnSp>
        <p:nvCxnSpPr>
          <p:cNvPr id="3" name="Straight Connector 2"/>
          <p:cNvCxnSpPr/>
          <p:nvPr/>
        </p:nvCxnSpPr>
        <p:spPr>
          <a:xfrm flipH="1">
            <a:off x="3894666" y="2016048"/>
            <a:ext cx="0" cy="360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flipH="1">
            <a:off x="3894669" y="5622849"/>
            <a:ext cx="4319997"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609630" y="109021"/>
            <a:ext cx="9058371" cy="923330"/>
          </a:xfrm>
          <a:prstGeom prst="rect">
            <a:avLst/>
          </a:prstGeom>
          <a:noFill/>
        </p:spPr>
        <p:txBody>
          <a:bodyPr wrap="square" rtlCol="0">
            <a:spAutoFit/>
          </a:bodyPr>
          <a:lstStyle/>
          <a:p>
            <a:r>
              <a:rPr lang="en-US"/>
              <a:t>The figure shows Alexei’s feasible frontier and his indifference curves for final grade and hours of free time per day. Which point represents the optimal combination of free time and grade for Alexi? Why?</a:t>
            </a:r>
          </a:p>
        </p:txBody>
      </p:sp>
      <p:grpSp>
        <p:nvGrpSpPr>
          <p:cNvPr id="100" name="Group 99"/>
          <p:cNvGrpSpPr/>
          <p:nvPr/>
        </p:nvGrpSpPr>
        <p:grpSpPr>
          <a:xfrm>
            <a:off x="3394806" y="3270428"/>
            <a:ext cx="4084366" cy="2820182"/>
            <a:chOff x="1870806" y="3404897"/>
            <a:chExt cx="4084366" cy="2820182"/>
          </a:xfrm>
        </p:grpSpPr>
        <p:cxnSp>
          <p:nvCxnSpPr>
            <p:cNvPr id="17" name="Straight Connector 16"/>
            <p:cNvCxnSpPr/>
            <p:nvPr/>
          </p:nvCxnSpPr>
          <p:spPr>
            <a:xfrm flipH="1" flipV="1">
              <a:off x="5730902" y="3569588"/>
              <a:ext cx="0" cy="2159998"/>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2364408" y="3591152"/>
              <a:ext cx="3383999" cy="0"/>
            </a:xfrm>
            <a:prstGeom prst="line">
              <a:avLst/>
            </a:prstGeom>
            <a:ln w="12700" cmpd="sng">
              <a:solidFill>
                <a:schemeClr val="tx1"/>
              </a:solidFill>
              <a:prstDash val="dot"/>
            </a:ln>
            <a:effectLst/>
          </p:spPr>
          <p:style>
            <a:lnRef idx="2">
              <a:schemeClr val="accent1"/>
            </a:lnRef>
            <a:fillRef idx="0">
              <a:schemeClr val="accent1"/>
            </a:fillRef>
            <a:effectRef idx="1">
              <a:schemeClr val="accent1"/>
            </a:effectRef>
            <a:fontRef idx="minor">
              <a:schemeClr val="tx1"/>
            </a:fontRef>
          </p:style>
        </p:cxnSp>
        <p:grpSp>
          <p:nvGrpSpPr>
            <p:cNvPr id="99" name="Group 98"/>
            <p:cNvGrpSpPr/>
            <p:nvPr/>
          </p:nvGrpSpPr>
          <p:grpSpPr>
            <a:xfrm>
              <a:off x="1870806" y="3404897"/>
              <a:ext cx="499862" cy="338554"/>
              <a:chOff x="1870806" y="3404897"/>
              <a:chExt cx="499862" cy="338554"/>
            </a:xfrm>
          </p:grpSpPr>
          <p:cxnSp>
            <p:nvCxnSpPr>
              <p:cNvPr id="25" name="Straight Connector 24"/>
              <p:cNvCxnSpPr/>
              <p:nvPr/>
            </p:nvCxnSpPr>
            <p:spPr>
              <a:xfrm>
                <a:off x="2201334" y="3589862"/>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1870806" y="3404897"/>
                <a:ext cx="395997" cy="338554"/>
              </a:xfrm>
              <a:prstGeom prst="rect">
                <a:avLst/>
              </a:prstGeom>
              <a:noFill/>
            </p:spPr>
            <p:txBody>
              <a:bodyPr wrap="square" rtlCol="0">
                <a:spAutoFit/>
              </a:bodyPr>
              <a:lstStyle/>
              <a:p>
                <a:r>
                  <a:rPr lang="en-US" sz="1600"/>
                  <a:t>57</a:t>
                </a:r>
              </a:p>
            </p:txBody>
          </p:sp>
        </p:grpSp>
        <p:grpSp>
          <p:nvGrpSpPr>
            <p:cNvPr id="98" name="Group 97"/>
            <p:cNvGrpSpPr/>
            <p:nvPr/>
          </p:nvGrpSpPr>
          <p:grpSpPr>
            <a:xfrm>
              <a:off x="5559175" y="5757321"/>
              <a:ext cx="395997" cy="467758"/>
              <a:chOff x="5559175" y="5757321"/>
              <a:chExt cx="395997" cy="467758"/>
            </a:xfrm>
          </p:grpSpPr>
          <p:cxnSp>
            <p:nvCxnSpPr>
              <p:cNvPr id="40" name="Straight Connector 39"/>
              <p:cNvCxnSpPr/>
              <p:nvPr/>
            </p:nvCxnSpPr>
            <p:spPr>
              <a:xfrm>
                <a:off x="5745437" y="5757321"/>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559175" y="5886525"/>
                <a:ext cx="395997" cy="338554"/>
              </a:xfrm>
              <a:prstGeom prst="rect">
                <a:avLst/>
              </a:prstGeom>
              <a:noFill/>
            </p:spPr>
            <p:txBody>
              <a:bodyPr wrap="square" rtlCol="0">
                <a:spAutoFit/>
              </a:bodyPr>
              <a:lstStyle/>
              <a:p>
                <a:r>
                  <a:rPr lang="en-US" sz="1600"/>
                  <a:t>19</a:t>
                </a:r>
              </a:p>
            </p:txBody>
          </p:sp>
        </p:grpSp>
      </p:grpSp>
      <p:cxnSp>
        <p:nvCxnSpPr>
          <p:cNvPr id="56" name="Straight Connector 55"/>
          <p:cNvCxnSpPr/>
          <p:nvPr/>
        </p:nvCxnSpPr>
        <p:spPr>
          <a:xfrm>
            <a:off x="3899864" y="5591768"/>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3747469" y="5720972"/>
            <a:ext cx="395997" cy="338554"/>
          </a:xfrm>
          <a:prstGeom prst="rect">
            <a:avLst/>
          </a:prstGeom>
          <a:noFill/>
        </p:spPr>
        <p:txBody>
          <a:bodyPr wrap="square" rtlCol="0">
            <a:spAutoFit/>
          </a:bodyPr>
          <a:lstStyle/>
          <a:p>
            <a:r>
              <a:rPr lang="en-US" sz="1600"/>
              <a:t>0</a:t>
            </a:r>
          </a:p>
        </p:txBody>
      </p:sp>
      <p:cxnSp>
        <p:nvCxnSpPr>
          <p:cNvPr id="58" name="Straight Connector 57"/>
          <p:cNvCxnSpPr/>
          <p:nvPr/>
        </p:nvCxnSpPr>
        <p:spPr>
          <a:xfrm>
            <a:off x="3725337" y="5622820"/>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3496410" y="5435067"/>
            <a:ext cx="251996" cy="338554"/>
          </a:xfrm>
          <a:prstGeom prst="rect">
            <a:avLst/>
          </a:prstGeom>
          <a:noFill/>
        </p:spPr>
        <p:txBody>
          <a:bodyPr wrap="square" rtlCol="0">
            <a:spAutoFit/>
          </a:bodyPr>
          <a:lstStyle/>
          <a:p>
            <a:r>
              <a:rPr lang="en-US" sz="1600"/>
              <a:t>0</a:t>
            </a:r>
          </a:p>
        </p:txBody>
      </p:sp>
      <p:grpSp>
        <p:nvGrpSpPr>
          <p:cNvPr id="104" name="Group 103"/>
          <p:cNvGrpSpPr/>
          <p:nvPr/>
        </p:nvGrpSpPr>
        <p:grpSpPr>
          <a:xfrm>
            <a:off x="8020134" y="5622035"/>
            <a:ext cx="395997" cy="466004"/>
            <a:chOff x="6496133" y="5756504"/>
            <a:chExt cx="395997" cy="466004"/>
          </a:xfrm>
        </p:grpSpPr>
        <p:cxnSp>
          <p:nvCxnSpPr>
            <p:cNvPr id="71" name="Straight Connector 70"/>
            <p:cNvCxnSpPr/>
            <p:nvPr/>
          </p:nvCxnSpPr>
          <p:spPr>
            <a:xfrm>
              <a:off x="6682395" y="5756504"/>
              <a:ext cx="0" cy="18000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6496133" y="5883954"/>
              <a:ext cx="395997" cy="338554"/>
            </a:xfrm>
            <a:prstGeom prst="rect">
              <a:avLst/>
            </a:prstGeom>
            <a:noFill/>
          </p:spPr>
          <p:txBody>
            <a:bodyPr wrap="square" rtlCol="0">
              <a:spAutoFit/>
            </a:bodyPr>
            <a:lstStyle/>
            <a:p>
              <a:r>
                <a:rPr lang="en-US" sz="1600"/>
                <a:t>24</a:t>
              </a:r>
            </a:p>
          </p:txBody>
        </p:sp>
      </p:grpSp>
      <p:grpSp>
        <p:nvGrpSpPr>
          <p:cNvPr id="94" name="Group 93"/>
          <p:cNvGrpSpPr/>
          <p:nvPr/>
        </p:nvGrpSpPr>
        <p:grpSpPr>
          <a:xfrm>
            <a:off x="6219424" y="2303856"/>
            <a:ext cx="1854809" cy="2472216"/>
            <a:chOff x="4695423" y="2404459"/>
            <a:chExt cx="1854809" cy="2472216"/>
          </a:xfrm>
        </p:grpSpPr>
        <p:grpSp>
          <p:nvGrpSpPr>
            <p:cNvPr id="92" name="Group 91"/>
            <p:cNvGrpSpPr/>
            <p:nvPr/>
          </p:nvGrpSpPr>
          <p:grpSpPr>
            <a:xfrm>
              <a:off x="6109965" y="4538121"/>
              <a:ext cx="440267" cy="338554"/>
              <a:chOff x="6109965" y="4538121"/>
              <a:chExt cx="440267" cy="338554"/>
            </a:xfrm>
          </p:grpSpPr>
          <p:sp>
            <p:nvSpPr>
              <p:cNvPr id="82" name="Oval 81"/>
              <p:cNvSpPr/>
              <p:nvPr/>
            </p:nvSpPr>
            <p:spPr>
              <a:xfrm>
                <a:off x="6299230" y="4571987"/>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6109965" y="4538121"/>
                <a:ext cx="440267" cy="338554"/>
              </a:xfrm>
              <a:prstGeom prst="rect">
                <a:avLst/>
              </a:prstGeom>
              <a:noFill/>
            </p:spPr>
            <p:txBody>
              <a:bodyPr wrap="square" rtlCol="0">
                <a:spAutoFit/>
              </a:bodyPr>
              <a:lstStyle/>
              <a:p>
                <a:r>
                  <a:rPr lang="en-US" sz="1600" i="1">
                    <a:latin typeface="Times"/>
                    <a:cs typeface="Times"/>
                  </a:rPr>
                  <a:t>A</a:t>
                </a:r>
              </a:p>
            </p:txBody>
          </p:sp>
        </p:grpSp>
        <p:grpSp>
          <p:nvGrpSpPr>
            <p:cNvPr id="93" name="Group 92"/>
            <p:cNvGrpSpPr/>
            <p:nvPr/>
          </p:nvGrpSpPr>
          <p:grpSpPr>
            <a:xfrm>
              <a:off x="4695423" y="2404459"/>
              <a:ext cx="440267" cy="343032"/>
              <a:chOff x="4695423" y="2404459"/>
              <a:chExt cx="440267" cy="343032"/>
            </a:xfrm>
          </p:grpSpPr>
          <p:sp>
            <p:nvSpPr>
              <p:cNvPr id="83" name="Oval 82"/>
              <p:cNvSpPr/>
              <p:nvPr/>
            </p:nvSpPr>
            <p:spPr>
              <a:xfrm>
                <a:off x="4707528" y="2675491"/>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TextBox 83"/>
              <p:cNvSpPr txBox="1"/>
              <p:nvPr/>
            </p:nvSpPr>
            <p:spPr>
              <a:xfrm>
                <a:off x="4695423" y="2404459"/>
                <a:ext cx="440267" cy="338554"/>
              </a:xfrm>
              <a:prstGeom prst="rect">
                <a:avLst/>
              </a:prstGeom>
              <a:noFill/>
            </p:spPr>
            <p:txBody>
              <a:bodyPr wrap="square" rtlCol="0">
                <a:spAutoFit/>
              </a:bodyPr>
              <a:lstStyle/>
              <a:p>
                <a:r>
                  <a:rPr lang="en-US" sz="1600" i="1">
                    <a:latin typeface="Times"/>
                    <a:cs typeface="Times"/>
                  </a:rPr>
                  <a:t>B</a:t>
                </a:r>
              </a:p>
            </p:txBody>
          </p:sp>
        </p:grpSp>
      </p:grpSp>
      <p:grpSp>
        <p:nvGrpSpPr>
          <p:cNvPr id="95" name="Group 94"/>
          <p:cNvGrpSpPr/>
          <p:nvPr/>
        </p:nvGrpSpPr>
        <p:grpSpPr>
          <a:xfrm>
            <a:off x="6794046" y="3578253"/>
            <a:ext cx="440267" cy="338554"/>
            <a:chOff x="4762055" y="3678856"/>
            <a:chExt cx="440267" cy="338554"/>
          </a:xfrm>
        </p:grpSpPr>
        <p:sp>
          <p:nvSpPr>
            <p:cNvPr id="20" name="Oval 19"/>
            <p:cNvSpPr/>
            <p:nvPr/>
          </p:nvSpPr>
          <p:spPr>
            <a:xfrm>
              <a:off x="5012319" y="3776133"/>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TextBox 84"/>
            <p:cNvSpPr txBox="1"/>
            <p:nvPr/>
          </p:nvSpPr>
          <p:spPr>
            <a:xfrm>
              <a:off x="4762055" y="3678856"/>
              <a:ext cx="440267" cy="338554"/>
            </a:xfrm>
            <a:prstGeom prst="rect">
              <a:avLst/>
            </a:prstGeom>
            <a:noFill/>
          </p:spPr>
          <p:txBody>
            <a:bodyPr wrap="square" rtlCol="0">
              <a:spAutoFit/>
            </a:bodyPr>
            <a:lstStyle/>
            <a:p>
              <a:r>
                <a:rPr lang="en-US" sz="1600" i="1">
                  <a:latin typeface="Times"/>
                  <a:cs typeface="Times"/>
                </a:rPr>
                <a:t>C</a:t>
              </a:r>
            </a:p>
          </p:txBody>
        </p:sp>
      </p:grpSp>
      <p:grpSp>
        <p:nvGrpSpPr>
          <p:cNvPr id="96" name="Group 95"/>
          <p:cNvGrpSpPr/>
          <p:nvPr/>
        </p:nvGrpSpPr>
        <p:grpSpPr>
          <a:xfrm>
            <a:off x="6524223" y="2491354"/>
            <a:ext cx="440267" cy="358625"/>
            <a:chOff x="4255325" y="2253405"/>
            <a:chExt cx="440267" cy="358625"/>
          </a:xfrm>
        </p:grpSpPr>
        <p:sp>
          <p:nvSpPr>
            <p:cNvPr id="86" name="Oval 85"/>
            <p:cNvSpPr/>
            <p:nvPr/>
          </p:nvSpPr>
          <p:spPr>
            <a:xfrm>
              <a:off x="4301139" y="2540030"/>
              <a:ext cx="72000"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TextBox 86"/>
            <p:cNvSpPr txBox="1"/>
            <p:nvPr/>
          </p:nvSpPr>
          <p:spPr>
            <a:xfrm>
              <a:off x="4255325" y="2253405"/>
              <a:ext cx="440267" cy="338554"/>
            </a:xfrm>
            <a:prstGeom prst="rect">
              <a:avLst/>
            </a:prstGeom>
            <a:noFill/>
          </p:spPr>
          <p:txBody>
            <a:bodyPr wrap="square" rtlCol="0">
              <a:spAutoFit/>
            </a:bodyPr>
            <a:lstStyle/>
            <a:p>
              <a:r>
                <a:rPr lang="en-US" sz="1600" i="1">
                  <a:latin typeface="Times"/>
                  <a:cs typeface="Times"/>
                </a:rPr>
                <a:t>D</a:t>
              </a:r>
            </a:p>
          </p:txBody>
        </p:sp>
      </p:grpSp>
      <p:grpSp>
        <p:nvGrpSpPr>
          <p:cNvPr id="97" name="Group 96"/>
          <p:cNvGrpSpPr/>
          <p:nvPr/>
        </p:nvGrpSpPr>
        <p:grpSpPr>
          <a:xfrm>
            <a:off x="7227301" y="3168928"/>
            <a:ext cx="450364" cy="338554"/>
            <a:chOff x="5703301" y="2863139"/>
            <a:chExt cx="450364" cy="338554"/>
          </a:xfrm>
        </p:grpSpPr>
        <p:sp>
          <p:nvSpPr>
            <p:cNvPr id="73" name="TextBox 72"/>
            <p:cNvSpPr txBox="1"/>
            <p:nvPr/>
          </p:nvSpPr>
          <p:spPr>
            <a:xfrm>
              <a:off x="5713398" y="2863139"/>
              <a:ext cx="440267" cy="338554"/>
            </a:xfrm>
            <a:prstGeom prst="rect">
              <a:avLst/>
            </a:prstGeom>
            <a:noFill/>
          </p:spPr>
          <p:txBody>
            <a:bodyPr wrap="square" rtlCol="0">
              <a:spAutoFit/>
            </a:bodyPr>
            <a:lstStyle/>
            <a:p>
              <a:r>
                <a:rPr lang="en-US" sz="1600" i="1">
                  <a:latin typeface="Times"/>
                  <a:cs typeface="Times"/>
                </a:rPr>
                <a:t>E</a:t>
              </a:r>
            </a:p>
          </p:txBody>
        </p:sp>
        <p:sp>
          <p:nvSpPr>
            <p:cNvPr id="74" name="Oval 73"/>
            <p:cNvSpPr/>
            <p:nvPr/>
          </p:nvSpPr>
          <p:spPr>
            <a:xfrm flipV="1">
              <a:off x="5703301" y="3129693"/>
              <a:ext cx="71997" cy="7200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1" name="TextBox 100"/>
          <p:cNvSpPr txBox="1"/>
          <p:nvPr/>
        </p:nvSpPr>
        <p:spPr>
          <a:xfrm>
            <a:off x="4541928" y="6055927"/>
            <a:ext cx="3051072" cy="338554"/>
          </a:xfrm>
          <a:prstGeom prst="rect">
            <a:avLst/>
          </a:prstGeom>
          <a:noFill/>
        </p:spPr>
        <p:txBody>
          <a:bodyPr wrap="square" rtlCol="0">
            <a:spAutoFit/>
          </a:bodyPr>
          <a:lstStyle/>
          <a:p>
            <a:pPr algn="ctr"/>
            <a:r>
              <a:rPr lang="en-US" sz="1600"/>
              <a:t>Hours of free time per day</a:t>
            </a:r>
          </a:p>
        </p:txBody>
      </p:sp>
      <p:sp>
        <p:nvSpPr>
          <p:cNvPr id="102" name="TextBox 101"/>
          <p:cNvSpPr txBox="1"/>
          <p:nvPr/>
        </p:nvSpPr>
        <p:spPr>
          <a:xfrm rot="16200000">
            <a:off x="1644565" y="3691083"/>
            <a:ext cx="3051072" cy="338554"/>
          </a:xfrm>
          <a:prstGeom prst="rect">
            <a:avLst/>
          </a:prstGeom>
          <a:noFill/>
        </p:spPr>
        <p:txBody>
          <a:bodyPr wrap="square" rtlCol="0">
            <a:spAutoFit/>
          </a:bodyPr>
          <a:lstStyle/>
          <a:p>
            <a:pPr algn="ctr"/>
            <a:r>
              <a:rPr lang="en-US" sz="1600"/>
              <a:t>Final grade</a:t>
            </a:r>
          </a:p>
        </p:txBody>
      </p:sp>
      <p:sp>
        <p:nvSpPr>
          <p:cNvPr id="64" name="TextBox 63"/>
          <p:cNvSpPr txBox="1"/>
          <p:nvPr/>
        </p:nvSpPr>
        <p:spPr>
          <a:xfrm>
            <a:off x="3285067" y="1846771"/>
            <a:ext cx="556536" cy="338554"/>
          </a:xfrm>
          <a:prstGeom prst="rect">
            <a:avLst/>
          </a:prstGeom>
          <a:noFill/>
        </p:spPr>
        <p:txBody>
          <a:bodyPr wrap="square" rtlCol="0">
            <a:spAutoFit/>
          </a:bodyPr>
          <a:lstStyle/>
          <a:p>
            <a:r>
              <a:rPr lang="en-US" sz="1600"/>
              <a:t>100</a:t>
            </a:r>
          </a:p>
        </p:txBody>
      </p:sp>
      <p:cxnSp>
        <p:nvCxnSpPr>
          <p:cNvPr id="65" name="Straight Connector 64"/>
          <p:cNvCxnSpPr/>
          <p:nvPr/>
        </p:nvCxnSpPr>
        <p:spPr>
          <a:xfrm>
            <a:off x="3725334" y="2031738"/>
            <a:ext cx="169334"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7677666" y="2313823"/>
            <a:ext cx="1434235" cy="838172"/>
            <a:chOff x="6153665" y="2448292"/>
            <a:chExt cx="1434235" cy="838172"/>
          </a:xfrm>
        </p:grpSpPr>
        <p:sp>
          <p:nvSpPr>
            <p:cNvPr id="2" name="TextBox 1"/>
            <p:cNvSpPr txBox="1"/>
            <p:nvPr/>
          </p:nvSpPr>
          <p:spPr>
            <a:xfrm>
              <a:off x="6287048" y="2448292"/>
              <a:ext cx="1300852" cy="369332"/>
            </a:xfrm>
            <a:prstGeom prst="rect">
              <a:avLst/>
            </a:prstGeom>
            <a:noFill/>
            <a:ln>
              <a:solidFill>
                <a:schemeClr val="tx1"/>
              </a:solidFill>
            </a:ln>
          </p:spPr>
          <p:txBody>
            <a:bodyPr wrap="square" rtlCol="0">
              <a:spAutoFit/>
            </a:bodyPr>
            <a:lstStyle/>
            <a:p>
              <a:pPr algn="ctr"/>
              <a:r>
                <a:rPr lang="en-GB"/>
                <a:t>MRS = MRT</a:t>
              </a:r>
            </a:p>
          </p:txBody>
        </p:sp>
        <p:cxnSp>
          <p:nvCxnSpPr>
            <p:cNvPr id="15" name="Straight Arrow Connector 14"/>
            <p:cNvCxnSpPr/>
            <p:nvPr/>
          </p:nvCxnSpPr>
          <p:spPr>
            <a:xfrm flipH="1">
              <a:off x="6153665" y="2912447"/>
              <a:ext cx="528730" cy="37401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7521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B07085-D312-4CF1-AFB8-85707076E369}"/>
              </a:ext>
            </a:extLst>
          </p:cNvPr>
          <p:cNvSpPr>
            <a:spLocks noGrp="1"/>
          </p:cNvSpPr>
          <p:nvPr>
            <p:ph type="title"/>
          </p:nvPr>
        </p:nvSpPr>
        <p:spPr/>
        <p:txBody>
          <a:bodyPr/>
          <a:lstStyle/>
          <a:p>
            <a:r>
              <a:rPr lang="en-US"/>
              <a:t>Paper </a:t>
            </a:r>
            <a:r>
              <a:rPr lang="en-US" err="1"/>
              <a:t>Aeroplanes</a:t>
            </a:r>
            <a:endParaRPr lang="en-US"/>
          </a:p>
        </p:txBody>
      </p:sp>
      <p:sp>
        <p:nvSpPr>
          <p:cNvPr id="5" name="Text Placeholder 4">
            <a:extLst>
              <a:ext uri="{FF2B5EF4-FFF2-40B4-BE49-F238E27FC236}">
                <a16:creationId xmlns:a16="http://schemas.microsoft.com/office/drawing/2014/main" id="{703E2249-38F3-4C29-B835-C7FD5F283070}"/>
              </a:ext>
            </a:extLst>
          </p:cNvPr>
          <p:cNvSpPr>
            <a:spLocks noGrp="1"/>
          </p:cNvSpPr>
          <p:nvPr>
            <p:ph type="body" idx="1"/>
          </p:nvPr>
        </p:nvSpPr>
        <p:spPr/>
        <p:txBody>
          <a:bodyPr/>
          <a:lstStyle/>
          <a:p>
            <a:endParaRPr lang="en-US"/>
          </a:p>
        </p:txBody>
      </p:sp>
      <p:pic>
        <p:nvPicPr>
          <p:cNvPr id="10" name="Content Placeholder 9">
            <a:extLst>
              <a:ext uri="{FF2B5EF4-FFF2-40B4-BE49-F238E27FC236}">
                <a16:creationId xmlns:a16="http://schemas.microsoft.com/office/drawing/2014/main" id="{D106D829-20B7-47D4-BB3D-43B22DD7A79D}"/>
              </a:ext>
            </a:extLst>
          </p:cNvPr>
          <p:cNvPicPr>
            <a:picLocks noGrp="1" noChangeAspect="1"/>
          </p:cNvPicPr>
          <p:nvPr>
            <p:ph sz="half" idx="2"/>
          </p:nvPr>
        </p:nvPicPr>
        <p:blipFill>
          <a:blip r:embed="rId2"/>
          <a:stretch>
            <a:fillRect/>
          </a:stretch>
        </p:blipFill>
        <p:spPr>
          <a:xfrm>
            <a:off x="1251737" y="2505075"/>
            <a:ext cx="4333889" cy="3684588"/>
          </a:xfrm>
        </p:spPr>
      </p:pic>
      <p:sp>
        <p:nvSpPr>
          <p:cNvPr id="7" name="Text Placeholder 6">
            <a:extLst>
              <a:ext uri="{FF2B5EF4-FFF2-40B4-BE49-F238E27FC236}">
                <a16:creationId xmlns:a16="http://schemas.microsoft.com/office/drawing/2014/main" id="{CA2275A9-2A0A-4C5A-884A-B306AA06F01F}"/>
              </a:ext>
            </a:extLst>
          </p:cNvPr>
          <p:cNvSpPr>
            <a:spLocks noGrp="1"/>
          </p:cNvSpPr>
          <p:nvPr>
            <p:ph type="body" sz="quarter" idx="3"/>
          </p:nvPr>
        </p:nvSpPr>
        <p:spPr/>
        <p:txBody>
          <a:bodyPr/>
          <a:lstStyle/>
          <a:p>
            <a:endParaRPr lang="en-US"/>
          </a:p>
        </p:txBody>
      </p:sp>
      <p:pic>
        <p:nvPicPr>
          <p:cNvPr id="14" name="Content Placeholder 13">
            <a:extLst>
              <a:ext uri="{FF2B5EF4-FFF2-40B4-BE49-F238E27FC236}">
                <a16:creationId xmlns:a16="http://schemas.microsoft.com/office/drawing/2014/main" id="{72CF7B43-56B5-40CB-8337-8CBEC3D3A977}"/>
              </a:ext>
            </a:extLst>
          </p:cNvPr>
          <p:cNvPicPr>
            <a:picLocks noGrp="1" noChangeAspect="1"/>
          </p:cNvPicPr>
          <p:nvPr>
            <p:ph sz="quarter" idx="4"/>
          </p:nvPr>
        </p:nvPicPr>
        <p:blipFill>
          <a:blip r:embed="rId3"/>
          <a:stretch>
            <a:fillRect/>
          </a:stretch>
        </p:blipFill>
        <p:spPr>
          <a:xfrm>
            <a:off x="6634170" y="2505075"/>
            <a:ext cx="4259248" cy="3684588"/>
          </a:xfrm>
        </p:spPr>
      </p:pic>
    </p:spTree>
    <p:extLst>
      <p:ext uri="{BB962C8B-B14F-4D97-AF65-F5344CB8AC3E}">
        <p14:creationId xmlns:p14="http://schemas.microsoft.com/office/powerpoint/2010/main" val="293285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E114-EAFA-4421-97C8-C8BE7C012A94}"/>
              </a:ext>
            </a:extLst>
          </p:cNvPr>
          <p:cNvSpPr>
            <a:spLocks noGrp="1"/>
          </p:cNvSpPr>
          <p:nvPr>
            <p:ph type="title"/>
          </p:nvPr>
        </p:nvSpPr>
        <p:spPr>
          <a:xfrm>
            <a:off x="838200" y="365125"/>
            <a:ext cx="10515600" cy="1460500"/>
          </a:xfrm>
        </p:spPr>
        <p:txBody>
          <a:bodyPr>
            <a:normAutofit fontScale="90000"/>
          </a:bodyPr>
          <a:lstStyle/>
          <a:p>
            <a:r>
              <a:rPr lang="en-US"/>
              <a:t>The trade-off that a person is willing to make between two goods. At any point, this is the slope of the indifference curve. </a:t>
            </a:r>
          </a:p>
        </p:txBody>
      </p:sp>
      <p:sp>
        <p:nvSpPr>
          <p:cNvPr id="3" name="Content Placeholder 2">
            <a:extLst>
              <a:ext uri="{FF2B5EF4-FFF2-40B4-BE49-F238E27FC236}">
                <a16:creationId xmlns:a16="http://schemas.microsoft.com/office/drawing/2014/main" id="{7481E79D-C1F1-4C9E-B573-9DC5A4BE8049}"/>
              </a:ext>
            </a:extLst>
          </p:cNvPr>
          <p:cNvSpPr>
            <a:spLocks noGrp="1"/>
          </p:cNvSpPr>
          <p:nvPr>
            <p:ph sz="half" idx="1"/>
          </p:nvPr>
        </p:nvSpPr>
        <p:spPr>
          <a:xfrm>
            <a:off x="838200" y="2101361"/>
            <a:ext cx="5181600" cy="4075601"/>
          </a:xfrm>
        </p:spPr>
        <p:txBody>
          <a:bodyPr>
            <a:normAutofit fontScale="77500" lnSpcReduction="20000"/>
          </a:bodyPr>
          <a:lstStyle/>
          <a:p>
            <a:pPr marL="514350" indent="-514350">
              <a:buFont typeface="+mj-lt"/>
              <a:buAutoNum type="alphaLcParenR"/>
            </a:pPr>
            <a:r>
              <a:rPr lang="en-US" sz="3200"/>
              <a:t>Marginal rate of substitution </a:t>
            </a:r>
          </a:p>
          <a:p>
            <a:pPr marL="514350" indent="-514350">
              <a:buFont typeface="+mj-lt"/>
              <a:buAutoNum type="alphaLcParenR"/>
            </a:pPr>
            <a:r>
              <a:rPr lang="en-US" sz="3200"/>
              <a:t>Marginal product</a:t>
            </a:r>
          </a:p>
          <a:p>
            <a:pPr marL="514350" indent="-514350">
              <a:buFont typeface="+mj-lt"/>
              <a:buAutoNum type="alphaLcParenR"/>
            </a:pPr>
            <a:r>
              <a:rPr lang="en-US" sz="3200"/>
              <a:t>Constrained choice problem</a:t>
            </a:r>
          </a:p>
          <a:p>
            <a:pPr marL="514350" indent="-514350">
              <a:buFont typeface="+mj-lt"/>
              <a:buAutoNum type="alphaLcParenR"/>
            </a:pPr>
            <a:r>
              <a:rPr lang="en-US" sz="3200"/>
              <a:t>Marginal rate of transformation</a:t>
            </a:r>
          </a:p>
        </p:txBody>
      </p:sp>
      <p:sp>
        <p:nvSpPr>
          <p:cNvPr id="4" name="Content Placeholder 3">
            <a:extLst>
              <a:ext uri="{FF2B5EF4-FFF2-40B4-BE49-F238E27FC236}">
                <a16:creationId xmlns:a16="http://schemas.microsoft.com/office/drawing/2014/main" id="{9CA0997B-47E5-4CFC-BBD1-709C9FCD55AA}"/>
              </a:ext>
            </a:extLst>
          </p:cNvPr>
          <p:cNvSpPr>
            <a:spLocks noGrp="1"/>
          </p:cNvSpPr>
          <p:nvPr>
            <p:ph sz="half" idx="2"/>
          </p:nvPr>
        </p:nvSpPr>
        <p:spPr/>
        <p:txBody>
          <a:bodyPr>
            <a:normAutofit fontScale="77500" lnSpcReduction="20000"/>
          </a:bodyPr>
          <a:lstStyle/>
          <a:p>
            <a:pPr marL="514350" indent="-514350">
              <a:buFont typeface="+mj-lt"/>
              <a:buAutoNum type="alphaLcParenR"/>
            </a:pPr>
            <a:r>
              <a:rPr lang="en-US"/>
              <a:t>The trade-off that a person is willing to make between two goods. At any point, this is the slope of the indifference curve.</a:t>
            </a:r>
          </a:p>
          <a:p>
            <a:pPr marL="514350" indent="-514350">
              <a:buFont typeface="+mj-lt"/>
              <a:buAutoNum type="alphaLcParenR"/>
            </a:pPr>
            <a:r>
              <a:rPr lang="en-US"/>
              <a:t>The additional amount of output that is produced if a particular input was increased by one unit, while holding all other inputs constant.</a:t>
            </a:r>
          </a:p>
          <a:p>
            <a:pPr marL="514350" indent="-514350">
              <a:buFont typeface="+mj-lt"/>
              <a:buAutoNum type="alphaLcParenR"/>
            </a:pPr>
            <a:r>
              <a:rPr lang="en-US"/>
              <a:t>This problem is about how we can do the best for ourselves, given our preferences and constraints, and when the things we value are scarce.</a:t>
            </a:r>
          </a:p>
          <a:p>
            <a:pPr marL="514350" indent="-514350">
              <a:buFont typeface="+mj-lt"/>
              <a:buAutoNum type="alphaLcParenR"/>
            </a:pPr>
            <a:r>
              <a:rPr lang="en-US"/>
              <a:t>The quantity of some good that must be sacrificed to acquire one additional unit of another good. At any point, it is the slope of the feasible frontier.</a:t>
            </a:r>
          </a:p>
        </p:txBody>
      </p:sp>
    </p:spTree>
    <p:extLst>
      <p:ext uri="{BB962C8B-B14F-4D97-AF65-F5344CB8AC3E}">
        <p14:creationId xmlns:p14="http://schemas.microsoft.com/office/powerpoint/2010/main" val="148298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par>
                          <p:cTn id="13" fill="hold">
                            <p:stCondLst>
                              <p:cond delay="0"/>
                            </p:stCondLst>
                            <p:childTnLst>
                              <p:par>
                                <p:cTn id="14" presetID="26" presetClass="emph" presetSubtype="0" fill="hold" nodeType="afterEffect">
                                  <p:stCondLst>
                                    <p:cond delay="0"/>
                                  </p:stCondLst>
                                  <p:childTnLst>
                                    <p:animEffect transition="out" filter="fade">
                                      <p:cBhvr>
                                        <p:cTn id="15" dur="500" tmFilter="0, 0; .2, .5; .8, .5; 1, 0"/>
                                        <p:tgtEl>
                                          <p:spTgt spid="3">
                                            <p:txEl>
                                              <p:pRg st="0" end="0"/>
                                            </p:txEl>
                                          </p:spTgt>
                                        </p:tgtEl>
                                      </p:cBhvr>
                                    </p:animEffect>
                                    <p:animScale>
                                      <p:cBhvr>
                                        <p:cTn id="16"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138D-93F1-4566-8226-C0D57E8B7601}"/>
              </a:ext>
            </a:extLst>
          </p:cNvPr>
          <p:cNvSpPr>
            <a:spLocks noGrp="1"/>
          </p:cNvSpPr>
          <p:nvPr>
            <p:ph type="title"/>
          </p:nvPr>
        </p:nvSpPr>
        <p:spPr/>
        <p:txBody>
          <a:bodyPr>
            <a:normAutofit fontScale="90000"/>
          </a:bodyPr>
          <a:lstStyle/>
          <a:p>
            <a:r>
              <a:rPr lang="en-US"/>
              <a:t>A curve of the points which indicate the combinations of goods that provide a given level of utility to the individual.</a:t>
            </a:r>
          </a:p>
        </p:txBody>
      </p:sp>
      <p:sp>
        <p:nvSpPr>
          <p:cNvPr id="4" name="Content Placeholder 3">
            <a:extLst>
              <a:ext uri="{FF2B5EF4-FFF2-40B4-BE49-F238E27FC236}">
                <a16:creationId xmlns:a16="http://schemas.microsoft.com/office/drawing/2014/main" id="{EF3CFAB4-22F4-4AC5-81B5-022B516BE3D8}"/>
              </a:ext>
            </a:extLst>
          </p:cNvPr>
          <p:cNvSpPr>
            <a:spLocks noGrp="1"/>
          </p:cNvSpPr>
          <p:nvPr>
            <p:ph sz="half" idx="1"/>
          </p:nvPr>
        </p:nvSpPr>
        <p:spPr>
          <a:xfrm>
            <a:off x="838200" y="2039815"/>
            <a:ext cx="5181600" cy="4137148"/>
          </a:xfrm>
        </p:spPr>
        <p:txBody>
          <a:bodyPr>
            <a:normAutofit fontScale="70000" lnSpcReduction="20000"/>
          </a:bodyPr>
          <a:lstStyle/>
          <a:p>
            <a:pPr marL="514350" indent="-514350">
              <a:buFont typeface="+mj-lt"/>
              <a:buAutoNum type="alphaLcParenR"/>
            </a:pPr>
            <a:r>
              <a:rPr lang="en-US"/>
              <a:t>Budget constraint</a:t>
            </a:r>
          </a:p>
          <a:p>
            <a:pPr marL="514350" indent="-514350">
              <a:buFont typeface="+mj-lt"/>
              <a:buAutoNum type="alphaLcParenR"/>
            </a:pPr>
            <a:r>
              <a:rPr lang="en-US"/>
              <a:t>Production function</a:t>
            </a:r>
          </a:p>
          <a:p>
            <a:pPr marL="514350" indent="-514350">
              <a:buFont typeface="+mj-lt"/>
              <a:buAutoNum type="alphaLcParenR"/>
            </a:pPr>
            <a:r>
              <a:rPr lang="en-US"/>
              <a:t>Indifference curve</a:t>
            </a:r>
          </a:p>
          <a:p>
            <a:pPr marL="514350" indent="-514350">
              <a:buFont typeface="+mj-lt"/>
              <a:buAutoNum type="alphaLcParenR"/>
            </a:pPr>
            <a:r>
              <a:rPr lang="en-US"/>
              <a:t>Income effect</a:t>
            </a:r>
          </a:p>
        </p:txBody>
      </p:sp>
      <p:sp>
        <p:nvSpPr>
          <p:cNvPr id="5" name="Content Placeholder 4">
            <a:extLst>
              <a:ext uri="{FF2B5EF4-FFF2-40B4-BE49-F238E27FC236}">
                <a16:creationId xmlns:a16="http://schemas.microsoft.com/office/drawing/2014/main" id="{BAAE5A4E-2402-403A-81A9-EF6C4A49A281}"/>
              </a:ext>
            </a:extLst>
          </p:cNvPr>
          <p:cNvSpPr>
            <a:spLocks noGrp="1"/>
          </p:cNvSpPr>
          <p:nvPr>
            <p:ph sz="half" idx="2"/>
          </p:nvPr>
        </p:nvSpPr>
        <p:spPr/>
        <p:txBody>
          <a:bodyPr>
            <a:normAutofit fontScale="70000" lnSpcReduction="20000"/>
          </a:bodyPr>
          <a:lstStyle/>
          <a:p>
            <a:pPr marL="514350" indent="-514350">
              <a:buFont typeface="+mj-lt"/>
              <a:buAutoNum type="alphaLcParenR"/>
            </a:pPr>
            <a:r>
              <a:rPr lang="en-US"/>
              <a:t>An equation that represents all combinations of goods and services that one could acquire that exactly exhaust one’s budgetary resources.</a:t>
            </a:r>
          </a:p>
          <a:p>
            <a:pPr marL="514350" indent="-514350">
              <a:buFont typeface="+mj-lt"/>
              <a:buAutoNum type="alphaLcParenR"/>
            </a:pPr>
            <a:r>
              <a:rPr lang="en-US"/>
              <a:t>A graphical or mathematical expression describing the amount of output that can be produced by any given amount or combination of input(s). The function describes differing technologies capable of producing the same thing.</a:t>
            </a:r>
          </a:p>
          <a:p>
            <a:pPr marL="514350" indent="-514350">
              <a:buFont typeface="+mj-lt"/>
              <a:buAutoNum type="alphaLcParenR"/>
            </a:pPr>
            <a:r>
              <a:rPr lang="en-US"/>
              <a:t>A curve of the points which indicate the combina­tions of goods that provide a given level of utility to the individual.</a:t>
            </a:r>
          </a:p>
          <a:p>
            <a:pPr marL="514350" indent="-514350">
              <a:buFont typeface="+mj-lt"/>
              <a:buAutoNum type="alphaLcParenR"/>
            </a:pPr>
            <a:r>
              <a:rPr lang="en-US"/>
              <a:t>The effect that the additional income would have if there were no change in the price or opportunity cost.</a:t>
            </a:r>
          </a:p>
        </p:txBody>
      </p:sp>
    </p:spTree>
    <p:extLst>
      <p:ext uri="{BB962C8B-B14F-4D97-AF65-F5344CB8AC3E}">
        <p14:creationId xmlns:p14="http://schemas.microsoft.com/office/powerpoint/2010/main" val="35341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heel(1)">
                                      <p:cBhvr>
                                        <p:cTn id="10" dur="2000"/>
                                        <p:tgtEl>
                                          <p:spTgt spid="5">
                                            <p:txEl>
                                              <p:pRg st="1" end="1"/>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heel(1)">
                                      <p:cBhvr>
                                        <p:cTn id="13" dur="2000"/>
                                        <p:tgtEl>
                                          <p:spTgt spid="5">
                                            <p:txEl>
                                              <p:pRg st="2" end="2"/>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heel(1)">
                                      <p:cBhvr>
                                        <p:cTn id="16" dur="2000"/>
                                        <p:tgtEl>
                                          <p:spTgt spid="5">
                                            <p:txEl>
                                              <p:pRg st="3" end="3"/>
                                            </p:txEl>
                                          </p:spTgt>
                                        </p:tgtEl>
                                      </p:cBhvr>
                                    </p:animEffect>
                                  </p:childTnLst>
                                </p:cTn>
                              </p:par>
                            </p:childTnLst>
                          </p:cTn>
                        </p:par>
                        <p:par>
                          <p:cTn id="17" fill="hold">
                            <p:stCondLst>
                              <p:cond delay="2000"/>
                            </p:stCondLst>
                            <p:childTnLst>
                              <p:par>
                                <p:cTn id="18" presetID="26" presetClass="emph" presetSubtype="0" fill="hold" nodeType="afterEffect">
                                  <p:stCondLst>
                                    <p:cond delay="0"/>
                                  </p:stCondLst>
                                  <p:childTnLst>
                                    <p:animEffect transition="out" filter="fade">
                                      <p:cBhvr>
                                        <p:cTn id="19" dur="500" tmFilter="0, 0; .2, .5; .8, .5; 1, 0"/>
                                        <p:tgtEl>
                                          <p:spTgt spid="4">
                                            <p:txEl>
                                              <p:pRg st="2" end="2"/>
                                            </p:txEl>
                                          </p:spTgt>
                                        </p:tgtEl>
                                      </p:cBhvr>
                                    </p:animEffect>
                                    <p:animScale>
                                      <p:cBhvr>
                                        <p:cTn id="20" dur="250" autoRev="1" fill="hold"/>
                                        <p:tgtEl>
                                          <p:spTgt spid="4">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A40E3-A6CE-42D2-9BCF-56635133077B}"/>
              </a:ext>
            </a:extLst>
          </p:cNvPr>
          <p:cNvSpPr>
            <a:spLocks noGrp="1"/>
          </p:cNvSpPr>
          <p:nvPr>
            <p:ph type="title"/>
          </p:nvPr>
        </p:nvSpPr>
        <p:spPr>
          <a:xfrm>
            <a:off x="838200" y="365125"/>
            <a:ext cx="10515600" cy="1560390"/>
          </a:xfrm>
        </p:spPr>
        <p:txBody>
          <a:bodyPr>
            <a:normAutofit fontScale="90000"/>
          </a:bodyPr>
          <a:lstStyle/>
          <a:p>
            <a:r>
              <a:rPr lang="en-US"/>
              <a:t>The curve made of points that defines the maximum feasible quantity of one good for a given quantity of the other. </a:t>
            </a:r>
          </a:p>
        </p:txBody>
      </p:sp>
      <p:sp>
        <p:nvSpPr>
          <p:cNvPr id="3" name="Content Placeholder 2">
            <a:extLst>
              <a:ext uri="{FF2B5EF4-FFF2-40B4-BE49-F238E27FC236}">
                <a16:creationId xmlns:a16="http://schemas.microsoft.com/office/drawing/2014/main" id="{CEB20B3D-13D3-4A04-B7FB-58149838F070}"/>
              </a:ext>
            </a:extLst>
          </p:cNvPr>
          <p:cNvSpPr>
            <a:spLocks noGrp="1"/>
          </p:cNvSpPr>
          <p:nvPr>
            <p:ph sz="half" idx="1"/>
          </p:nvPr>
        </p:nvSpPr>
        <p:spPr>
          <a:xfrm>
            <a:off x="838200" y="2136531"/>
            <a:ext cx="5181600" cy="4040432"/>
          </a:xfrm>
        </p:spPr>
        <p:txBody>
          <a:bodyPr>
            <a:normAutofit fontScale="85000" lnSpcReduction="20000"/>
          </a:bodyPr>
          <a:lstStyle/>
          <a:p>
            <a:pPr marL="514350" indent="-514350">
              <a:buFont typeface="+mj-lt"/>
              <a:buAutoNum type="alphaLcParenR"/>
            </a:pPr>
            <a:r>
              <a:rPr lang="en-US"/>
              <a:t>Indifference curve</a:t>
            </a:r>
          </a:p>
          <a:p>
            <a:pPr marL="514350" indent="-514350">
              <a:buFont typeface="+mj-lt"/>
              <a:buAutoNum type="alphaLcParenR"/>
            </a:pPr>
            <a:r>
              <a:rPr lang="en-US"/>
              <a:t>Feasible frontier</a:t>
            </a:r>
          </a:p>
          <a:p>
            <a:pPr marL="514350" indent="-514350">
              <a:buFont typeface="+mj-lt"/>
              <a:buAutoNum type="alphaLcParenR"/>
            </a:pPr>
            <a:r>
              <a:rPr lang="en-US"/>
              <a:t>Marginal product</a:t>
            </a:r>
          </a:p>
          <a:p>
            <a:pPr marL="514350" indent="-514350">
              <a:buFont typeface="+mj-lt"/>
              <a:buAutoNum type="alphaLcParenR"/>
            </a:pPr>
            <a:r>
              <a:rPr lang="en-US"/>
              <a:t>Substitution effect</a:t>
            </a:r>
          </a:p>
        </p:txBody>
      </p:sp>
      <p:sp>
        <p:nvSpPr>
          <p:cNvPr id="4" name="Content Placeholder 3">
            <a:extLst>
              <a:ext uri="{FF2B5EF4-FFF2-40B4-BE49-F238E27FC236}">
                <a16:creationId xmlns:a16="http://schemas.microsoft.com/office/drawing/2014/main" id="{491B336A-E682-407A-9A8E-66B51063E9EB}"/>
              </a:ext>
            </a:extLst>
          </p:cNvPr>
          <p:cNvSpPr>
            <a:spLocks noGrp="1"/>
          </p:cNvSpPr>
          <p:nvPr>
            <p:ph sz="half" idx="2"/>
          </p:nvPr>
        </p:nvSpPr>
        <p:spPr/>
        <p:txBody>
          <a:bodyPr>
            <a:normAutofit fontScale="85000" lnSpcReduction="20000"/>
          </a:bodyPr>
          <a:lstStyle/>
          <a:p>
            <a:pPr marL="514350" indent="-514350">
              <a:buFont typeface="+mj-lt"/>
              <a:buAutoNum type="alphaLcParenR"/>
            </a:pPr>
            <a:r>
              <a:rPr lang="en-US"/>
              <a:t>A curve of the points which indicate the combina­tions of goods that provide a given level of utility to the individual.</a:t>
            </a:r>
          </a:p>
          <a:p>
            <a:pPr marL="514350" indent="-514350">
              <a:buFont typeface="+mj-lt"/>
              <a:buAutoNum type="alphaLcParenR"/>
            </a:pPr>
            <a:r>
              <a:rPr lang="en-US"/>
              <a:t>The curve made of points that defines the maximum feasible quantity of one good for a given quantity of the other.</a:t>
            </a:r>
          </a:p>
          <a:p>
            <a:pPr marL="514350" indent="-514350">
              <a:buFont typeface="+mj-lt"/>
              <a:buAutoNum type="alphaLcParenR"/>
            </a:pPr>
            <a:r>
              <a:rPr lang="en-US"/>
              <a:t>The additional amount of output that is produced if a particular input was increased by one unit, while holding all other inputs constant.</a:t>
            </a:r>
          </a:p>
          <a:p>
            <a:pPr marL="514350" indent="-514350">
              <a:buFont typeface="+mj-lt"/>
              <a:buAutoNum type="alphaLcParenR"/>
            </a:pPr>
            <a:r>
              <a:rPr lang="en-US"/>
              <a:t>The effect that is only due to changes in the price or opportunity cost, given the new level of utility.</a:t>
            </a:r>
          </a:p>
          <a:p>
            <a:pPr marL="514350" indent="-514350">
              <a:buFont typeface="+mj-lt"/>
              <a:buAutoNum type="alphaLcParenR"/>
            </a:pPr>
            <a:endParaRPr lang="en-US"/>
          </a:p>
        </p:txBody>
      </p:sp>
    </p:spTree>
    <p:extLst>
      <p:ext uri="{BB962C8B-B14F-4D97-AF65-F5344CB8AC3E}">
        <p14:creationId xmlns:p14="http://schemas.microsoft.com/office/powerpoint/2010/main" val="156815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childTnLst>
                          </p:cTn>
                        </p:par>
                        <p:par>
                          <p:cTn id="17" fill="hold">
                            <p:stCondLst>
                              <p:cond delay="500"/>
                            </p:stCondLst>
                            <p:childTnLst>
                              <p:par>
                                <p:cTn id="18" presetID="26" presetClass="emph" presetSubtype="0" fill="hold" nodeType="afterEffect">
                                  <p:stCondLst>
                                    <p:cond delay="0"/>
                                  </p:stCondLst>
                                  <p:childTnLst>
                                    <p:animEffect transition="out" filter="fade">
                                      <p:cBhvr>
                                        <p:cTn id="19" dur="500" tmFilter="0, 0; .2, .5; .8, .5; 1, 0"/>
                                        <p:tgtEl>
                                          <p:spTgt spid="3">
                                            <p:txEl>
                                              <p:pRg st="1" end="1"/>
                                            </p:txEl>
                                          </p:spTgt>
                                        </p:tgtEl>
                                      </p:cBhvr>
                                    </p:animEffect>
                                    <p:animScale>
                                      <p:cBhvr>
                                        <p:cTn id="20"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3BB7D-96BE-4150-989E-E8C39B0B763D}"/>
              </a:ext>
            </a:extLst>
          </p:cNvPr>
          <p:cNvSpPr>
            <a:spLocks noGrp="1"/>
          </p:cNvSpPr>
          <p:nvPr>
            <p:ph type="title"/>
          </p:nvPr>
        </p:nvSpPr>
        <p:spPr>
          <a:xfrm>
            <a:off x="838200" y="365125"/>
            <a:ext cx="10515600" cy="1956044"/>
          </a:xfrm>
        </p:spPr>
        <p:txBody>
          <a:bodyPr>
            <a:normAutofit fontScale="90000"/>
          </a:bodyPr>
          <a:lstStyle/>
          <a:p>
            <a:r>
              <a:rPr lang="en-US"/>
              <a:t>A payment or other benefit received above and beyond what the individual would have received in his or her next best alternative (or reservation option).</a:t>
            </a:r>
          </a:p>
        </p:txBody>
      </p:sp>
      <p:sp>
        <p:nvSpPr>
          <p:cNvPr id="3" name="Content Placeholder 2">
            <a:extLst>
              <a:ext uri="{FF2B5EF4-FFF2-40B4-BE49-F238E27FC236}">
                <a16:creationId xmlns:a16="http://schemas.microsoft.com/office/drawing/2014/main" id="{BAC0537E-70CC-4468-A983-CBE994C5385B}"/>
              </a:ext>
            </a:extLst>
          </p:cNvPr>
          <p:cNvSpPr>
            <a:spLocks noGrp="1"/>
          </p:cNvSpPr>
          <p:nvPr>
            <p:ph sz="half" idx="1"/>
          </p:nvPr>
        </p:nvSpPr>
        <p:spPr>
          <a:xfrm>
            <a:off x="838200" y="2532185"/>
            <a:ext cx="5181600" cy="3644778"/>
          </a:xfrm>
        </p:spPr>
        <p:txBody>
          <a:bodyPr>
            <a:normAutofit fontScale="70000" lnSpcReduction="20000"/>
          </a:bodyPr>
          <a:lstStyle/>
          <a:p>
            <a:pPr marL="514350" indent="-514350">
              <a:buFont typeface="+mj-lt"/>
              <a:buAutoNum type="alphaLcParenR"/>
            </a:pPr>
            <a:r>
              <a:rPr lang="en-US"/>
              <a:t>Feasible set</a:t>
            </a:r>
          </a:p>
          <a:p>
            <a:pPr marL="514350" indent="-514350">
              <a:buFont typeface="+mj-lt"/>
              <a:buAutoNum type="alphaLcParenR"/>
            </a:pPr>
            <a:r>
              <a:rPr lang="en-US"/>
              <a:t>Economic cost</a:t>
            </a:r>
          </a:p>
          <a:p>
            <a:pPr marL="514350" indent="-514350">
              <a:buFont typeface="+mj-lt"/>
              <a:buAutoNum type="alphaLcParenR"/>
            </a:pPr>
            <a:r>
              <a:rPr lang="en-US"/>
              <a:t>Economic rent</a:t>
            </a:r>
          </a:p>
          <a:p>
            <a:pPr marL="514350" indent="-514350">
              <a:buFont typeface="+mj-lt"/>
              <a:buAutoNum type="alphaLcParenR"/>
            </a:pPr>
            <a:r>
              <a:rPr lang="en-US"/>
              <a:t>Concave function</a:t>
            </a:r>
          </a:p>
        </p:txBody>
      </p:sp>
      <p:sp>
        <p:nvSpPr>
          <p:cNvPr id="4" name="Content Placeholder 3">
            <a:extLst>
              <a:ext uri="{FF2B5EF4-FFF2-40B4-BE49-F238E27FC236}">
                <a16:creationId xmlns:a16="http://schemas.microsoft.com/office/drawing/2014/main" id="{468A9406-912E-4819-BC56-C279727415CF}"/>
              </a:ext>
            </a:extLst>
          </p:cNvPr>
          <p:cNvSpPr>
            <a:spLocks noGrp="1"/>
          </p:cNvSpPr>
          <p:nvPr>
            <p:ph sz="half" idx="2"/>
          </p:nvPr>
        </p:nvSpPr>
        <p:spPr>
          <a:xfrm>
            <a:off x="6172200" y="1995853"/>
            <a:ext cx="5181600" cy="4181109"/>
          </a:xfrm>
        </p:spPr>
        <p:txBody>
          <a:bodyPr>
            <a:normAutofit fontScale="70000" lnSpcReduction="20000"/>
          </a:bodyPr>
          <a:lstStyle/>
          <a:p>
            <a:pPr marL="514350" indent="-514350">
              <a:buFont typeface="+mj-lt"/>
              <a:buAutoNum type="alphaLcParenR"/>
            </a:pPr>
            <a:r>
              <a:rPr lang="en-US"/>
              <a:t>All of the combinations of the things under consideration that a decision-maker could choose given the economic, physical or other constraints that he faces.</a:t>
            </a:r>
          </a:p>
          <a:p>
            <a:pPr marL="514350" indent="-514350">
              <a:buFont typeface="+mj-lt"/>
              <a:buAutoNum type="alphaLcParenR"/>
            </a:pPr>
            <a:r>
              <a:rPr lang="en-US"/>
              <a:t>The out-of-pocket cost of an action, plus the opportunity cost.</a:t>
            </a:r>
          </a:p>
          <a:p>
            <a:pPr marL="514350" indent="-514350">
              <a:buFont typeface="+mj-lt"/>
              <a:buAutoNum type="alphaLcParenR"/>
            </a:pPr>
            <a:r>
              <a:rPr lang="en-US"/>
              <a:t>A payment or other benefit received above and beyond what the individual would have received in his or her next best alternative (or reservation option).</a:t>
            </a:r>
          </a:p>
          <a:p>
            <a:pPr marL="514350" indent="-514350">
              <a:buFont typeface="+mj-lt"/>
              <a:buAutoNum type="alphaLcParenR"/>
            </a:pPr>
            <a:r>
              <a:rPr lang="en-US"/>
              <a:t>A function of two variables for which the line segment between any two points on the function lies entirely below the curve representing the function (the function is convex when the line segment lies above the function).</a:t>
            </a:r>
          </a:p>
          <a:p>
            <a:pPr marL="514350" indent="-514350">
              <a:buFont typeface="+mj-lt"/>
              <a:buAutoNum type="alphaLcParenR"/>
            </a:pPr>
            <a:endParaRPr lang="en-US"/>
          </a:p>
          <a:p>
            <a:pPr marL="514350" indent="-514350">
              <a:buFont typeface="+mj-lt"/>
              <a:buAutoNum type="alphaLcParenR"/>
            </a:pPr>
            <a:endParaRPr lang="en-US"/>
          </a:p>
        </p:txBody>
      </p:sp>
    </p:spTree>
    <p:extLst>
      <p:ext uri="{BB962C8B-B14F-4D97-AF65-F5344CB8AC3E}">
        <p14:creationId xmlns:p14="http://schemas.microsoft.com/office/powerpoint/2010/main" val="72144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80">
                                          <p:stCondLst>
                                            <p:cond delay="0"/>
                                          </p:stCondLst>
                                        </p:cTn>
                                        <p:tgtEl>
                                          <p:spTgt spid="4">
                                            <p:txEl>
                                              <p:pRg st="1" end="1"/>
                                            </p:txEl>
                                          </p:spTgt>
                                        </p:tgtEl>
                                      </p:cBhvr>
                                    </p:animEffect>
                                    <p:anim calcmode="lin" valueType="num">
                                      <p:cBhvr>
                                        <p:cTn id="24"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1" end="1"/>
                                            </p:txEl>
                                          </p:spTgt>
                                        </p:tgtEl>
                                      </p:cBhvr>
                                      <p:to x="100000" y="60000"/>
                                    </p:animScale>
                                    <p:animScale>
                                      <p:cBhvr>
                                        <p:cTn id="30" dur="166" decel="50000">
                                          <p:stCondLst>
                                            <p:cond delay="676"/>
                                          </p:stCondLst>
                                        </p:cTn>
                                        <p:tgtEl>
                                          <p:spTgt spid="4">
                                            <p:txEl>
                                              <p:pRg st="1" end="1"/>
                                            </p:txEl>
                                          </p:spTgt>
                                        </p:tgtEl>
                                      </p:cBhvr>
                                      <p:to x="100000" y="100000"/>
                                    </p:animScale>
                                    <p:animScale>
                                      <p:cBhvr>
                                        <p:cTn id="31" dur="26">
                                          <p:stCondLst>
                                            <p:cond delay="1312"/>
                                          </p:stCondLst>
                                        </p:cTn>
                                        <p:tgtEl>
                                          <p:spTgt spid="4">
                                            <p:txEl>
                                              <p:pRg st="1" end="1"/>
                                            </p:txEl>
                                          </p:spTgt>
                                        </p:tgtEl>
                                      </p:cBhvr>
                                      <p:to x="100000" y="80000"/>
                                    </p:animScale>
                                    <p:animScale>
                                      <p:cBhvr>
                                        <p:cTn id="32" dur="166" decel="50000">
                                          <p:stCondLst>
                                            <p:cond delay="1338"/>
                                          </p:stCondLst>
                                        </p:cTn>
                                        <p:tgtEl>
                                          <p:spTgt spid="4">
                                            <p:txEl>
                                              <p:pRg st="1" end="1"/>
                                            </p:txEl>
                                          </p:spTgt>
                                        </p:tgtEl>
                                      </p:cBhvr>
                                      <p:to x="100000" y="100000"/>
                                    </p:animScale>
                                    <p:animScale>
                                      <p:cBhvr>
                                        <p:cTn id="33" dur="26">
                                          <p:stCondLst>
                                            <p:cond delay="1642"/>
                                          </p:stCondLst>
                                        </p:cTn>
                                        <p:tgtEl>
                                          <p:spTgt spid="4">
                                            <p:txEl>
                                              <p:pRg st="1" end="1"/>
                                            </p:txEl>
                                          </p:spTgt>
                                        </p:tgtEl>
                                      </p:cBhvr>
                                      <p:to x="100000" y="90000"/>
                                    </p:animScale>
                                    <p:animScale>
                                      <p:cBhvr>
                                        <p:cTn id="34" dur="166" decel="50000">
                                          <p:stCondLst>
                                            <p:cond delay="1668"/>
                                          </p:stCondLst>
                                        </p:cTn>
                                        <p:tgtEl>
                                          <p:spTgt spid="4">
                                            <p:txEl>
                                              <p:pRg st="1" end="1"/>
                                            </p:txEl>
                                          </p:spTgt>
                                        </p:tgtEl>
                                      </p:cBhvr>
                                      <p:to x="100000" y="100000"/>
                                    </p:animScale>
                                    <p:animScale>
                                      <p:cBhvr>
                                        <p:cTn id="35" dur="26">
                                          <p:stCondLst>
                                            <p:cond delay="1808"/>
                                          </p:stCondLst>
                                        </p:cTn>
                                        <p:tgtEl>
                                          <p:spTgt spid="4">
                                            <p:txEl>
                                              <p:pRg st="1" end="1"/>
                                            </p:txEl>
                                          </p:spTgt>
                                        </p:tgtEl>
                                      </p:cBhvr>
                                      <p:to x="100000" y="95000"/>
                                    </p:animScale>
                                    <p:animScale>
                                      <p:cBhvr>
                                        <p:cTn id="36" dur="166" decel="50000">
                                          <p:stCondLst>
                                            <p:cond delay="1834"/>
                                          </p:stCondLst>
                                        </p:cTn>
                                        <p:tgtEl>
                                          <p:spTgt spid="4">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wipe(down)">
                                      <p:cBhvr>
                                        <p:cTn id="39" dur="580">
                                          <p:stCondLst>
                                            <p:cond delay="0"/>
                                          </p:stCondLst>
                                        </p:cTn>
                                        <p:tgtEl>
                                          <p:spTgt spid="4">
                                            <p:txEl>
                                              <p:pRg st="2" end="2"/>
                                            </p:txEl>
                                          </p:spTgt>
                                        </p:tgtEl>
                                      </p:cBhvr>
                                    </p:animEffect>
                                    <p:anim calcmode="lin" valueType="num">
                                      <p:cBhvr>
                                        <p:cTn id="40"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2" end="2"/>
                                            </p:txEl>
                                          </p:spTgt>
                                        </p:tgtEl>
                                      </p:cBhvr>
                                      <p:to x="100000" y="60000"/>
                                    </p:animScale>
                                    <p:animScale>
                                      <p:cBhvr>
                                        <p:cTn id="46" dur="166" decel="50000">
                                          <p:stCondLst>
                                            <p:cond delay="676"/>
                                          </p:stCondLst>
                                        </p:cTn>
                                        <p:tgtEl>
                                          <p:spTgt spid="4">
                                            <p:txEl>
                                              <p:pRg st="2" end="2"/>
                                            </p:txEl>
                                          </p:spTgt>
                                        </p:tgtEl>
                                      </p:cBhvr>
                                      <p:to x="100000" y="100000"/>
                                    </p:animScale>
                                    <p:animScale>
                                      <p:cBhvr>
                                        <p:cTn id="47" dur="26">
                                          <p:stCondLst>
                                            <p:cond delay="1312"/>
                                          </p:stCondLst>
                                        </p:cTn>
                                        <p:tgtEl>
                                          <p:spTgt spid="4">
                                            <p:txEl>
                                              <p:pRg st="2" end="2"/>
                                            </p:txEl>
                                          </p:spTgt>
                                        </p:tgtEl>
                                      </p:cBhvr>
                                      <p:to x="100000" y="80000"/>
                                    </p:animScale>
                                    <p:animScale>
                                      <p:cBhvr>
                                        <p:cTn id="48" dur="166" decel="50000">
                                          <p:stCondLst>
                                            <p:cond delay="1338"/>
                                          </p:stCondLst>
                                        </p:cTn>
                                        <p:tgtEl>
                                          <p:spTgt spid="4">
                                            <p:txEl>
                                              <p:pRg st="2" end="2"/>
                                            </p:txEl>
                                          </p:spTgt>
                                        </p:tgtEl>
                                      </p:cBhvr>
                                      <p:to x="100000" y="100000"/>
                                    </p:animScale>
                                    <p:animScale>
                                      <p:cBhvr>
                                        <p:cTn id="49" dur="26">
                                          <p:stCondLst>
                                            <p:cond delay="1642"/>
                                          </p:stCondLst>
                                        </p:cTn>
                                        <p:tgtEl>
                                          <p:spTgt spid="4">
                                            <p:txEl>
                                              <p:pRg st="2" end="2"/>
                                            </p:txEl>
                                          </p:spTgt>
                                        </p:tgtEl>
                                      </p:cBhvr>
                                      <p:to x="100000" y="90000"/>
                                    </p:animScale>
                                    <p:animScale>
                                      <p:cBhvr>
                                        <p:cTn id="50" dur="166" decel="50000">
                                          <p:stCondLst>
                                            <p:cond delay="1668"/>
                                          </p:stCondLst>
                                        </p:cTn>
                                        <p:tgtEl>
                                          <p:spTgt spid="4">
                                            <p:txEl>
                                              <p:pRg st="2" end="2"/>
                                            </p:txEl>
                                          </p:spTgt>
                                        </p:tgtEl>
                                      </p:cBhvr>
                                      <p:to x="100000" y="100000"/>
                                    </p:animScale>
                                    <p:animScale>
                                      <p:cBhvr>
                                        <p:cTn id="51" dur="26">
                                          <p:stCondLst>
                                            <p:cond delay="1808"/>
                                          </p:stCondLst>
                                        </p:cTn>
                                        <p:tgtEl>
                                          <p:spTgt spid="4">
                                            <p:txEl>
                                              <p:pRg st="2" end="2"/>
                                            </p:txEl>
                                          </p:spTgt>
                                        </p:tgtEl>
                                      </p:cBhvr>
                                      <p:to x="100000" y="95000"/>
                                    </p:animScale>
                                    <p:animScale>
                                      <p:cBhvr>
                                        <p:cTn id="52" dur="166" decel="50000">
                                          <p:stCondLst>
                                            <p:cond delay="1834"/>
                                          </p:stCondLst>
                                        </p:cTn>
                                        <p:tgtEl>
                                          <p:spTgt spid="4">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wipe(down)">
                                      <p:cBhvr>
                                        <p:cTn id="55" dur="580">
                                          <p:stCondLst>
                                            <p:cond delay="0"/>
                                          </p:stCondLst>
                                        </p:cTn>
                                        <p:tgtEl>
                                          <p:spTgt spid="4">
                                            <p:txEl>
                                              <p:pRg st="3" end="3"/>
                                            </p:txEl>
                                          </p:spTgt>
                                        </p:tgtEl>
                                      </p:cBhvr>
                                    </p:animEffect>
                                    <p:anim calcmode="lin" valueType="num">
                                      <p:cBhvr>
                                        <p:cTn id="56"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3" end="3"/>
                                            </p:txEl>
                                          </p:spTgt>
                                        </p:tgtEl>
                                      </p:cBhvr>
                                      <p:to x="100000" y="60000"/>
                                    </p:animScale>
                                    <p:animScale>
                                      <p:cBhvr>
                                        <p:cTn id="62" dur="166" decel="50000">
                                          <p:stCondLst>
                                            <p:cond delay="676"/>
                                          </p:stCondLst>
                                        </p:cTn>
                                        <p:tgtEl>
                                          <p:spTgt spid="4">
                                            <p:txEl>
                                              <p:pRg st="3" end="3"/>
                                            </p:txEl>
                                          </p:spTgt>
                                        </p:tgtEl>
                                      </p:cBhvr>
                                      <p:to x="100000" y="100000"/>
                                    </p:animScale>
                                    <p:animScale>
                                      <p:cBhvr>
                                        <p:cTn id="63" dur="26">
                                          <p:stCondLst>
                                            <p:cond delay="1312"/>
                                          </p:stCondLst>
                                        </p:cTn>
                                        <p:tgtEl>
                                          <p:spTgt spid="4">
                                            <p:txEl>
                                              <p:pRg st="3" end="3"/>
                                            </p:txEl>
                                          </p:spTgt>
                                        </p:tgtEl>
                                      </p:cBhvr>
                                      <p:to x="100000" y="80000"/>
                                    </p:animScale>
                                    <p:animScale>
                                      <p:cBhvr>
                                        <p:cTn id="64" dur="166" decel="50000">
                                          <p:stCondLst>
                                            <p:cond delay="1338"/>
                                          </p:stCondLst>
                                        </p:cTn>
                                        <p:tgtEl>
                                          <p:spTgt spid="4">
                                            <p:txEl>
                                              <p:pRg st="3" end="3"/>
                                            </p:txEl>
                                          </p:spTgt>
                                        </p:tgtEl>
                                      </p:cBhvr>
                                      <p:to x="100000" y="100000"/>
                                    </p:animScale>
                                    <p:animScale>
                                      <p:cBhvr>
                                        <p:cTn id="65" dur="26">
                                          <p:stCondLst>
                                            <p:cond delay="1642"/>
                                          </p:stCondLst>
                                        </p:cTn>
                                        <p:tgtEl>
                                          <p:spTgt spid="4">
                                            <p:txEl>
                                              <p:pRg st="3" end="3"/>
                                            </p:txEl>
                                          </p:spTgt>
                                        </p:tgtEl>
                                      </p:cBhvr>
                                      <p:to x="100000" y="90000"/>
                                    </p:animScale>
                                    <p:animScale>
                                      <p:cBhvr>
                                        <p:cTn id="66" dur="166" decel="50000">
                                          <p:stCondLst>
                                            <p:cond delay="1668"/>
                                          </p:stCondLst>
                                        </p:cTn>
                                        <p:tgtEl>
                                          <p:spTgt spid="4">
                                            <p:txEl>
                                              <p:pRg st="3" end="3"/>
                                            </p:txEl>
                                          </p:spTgt>
                                        </p:tgtEl>
                                      </p:cBhvr>
                                      <p:to x="100000" y="100000"/>
                                    </p:animScale>
                                    <p:animScale>
                                      <p:cBhvr>
                                        <p:cTn id="67" dur="26">
                                          <p:stCondLst>
                                            <p:cond delay="1808"/>
                                          </p:stCondLst>
                                        </p:cTn>
                                        <p:tgtEl>
                                          <p:spTgt spid="4">
                                            <p:txEl>
                                              <p:pRg st="3" end="3"/>
                                            </p:txEl>
                                          </p:spTgt>
                                        </p:tgtEl>
                                      </p:cBhvr>
                                      <p:to x="100000" y="95000"/>
                                    </p:animScale>
                                    <p:animScale>
                                      <p:cBhvr>
                                        <p:cTn id="68" dur="166" decel="50000">
                                          <p:stCondLst>
                                            <p:cond delay="1834"/>
                                          </p:stCondLst>
                                        </p:cTn>
                                        <p:tgtEl>
                                          <p:spTgt spid="4">
                                            <p:txEl>
                                              <p:pRg st="3" end="3"/>
                                            </p:txEl>
                                          </p:spTgt>
                                        </p:tgtEl>
                                      </p:cBhvr>
                                      <p:to x="100000" y="100000"/>
                                    </p:animScale>
                                  </p:childTnLst>
                                </p:cTn>
                              </p:par>
                            </p:childTnLst>
                          </p:cTn>
                        </p:par>
                        <p:par>
                          <p:cTn id="69" fill="hold">
                            <p:stCondLst>
                              <p:cond delay="2000"/>
                            </p:stCondLst>
                            <p:childTnLst>
                              <p:par>
                                <p:cTn id="70" presetID="26" presetClass="emph" presetSubtype="0" fill="hold" nodeType="afterEffect">
                                  <p:stCondLst>
                                    <p:cond delay="0"/>
                                  </p:stCondLst>
                                  <p:childTnLst>
                                    <p:animEffect transition="out" filter="fade">
                                      <p:cBhvr>
                                        <p:cTn id="71" dur="500" tmFilter="0, 0; .2, .5; .8, .5; 1, 0"/>
                                        <p:tgtEl>
                                          <p:spTgt spid="3">
                                            <p:txEl>
                                              <p:pRg st="2" end="2"/>
                                            </p:txEl>
                                          </p:spTgt>
                                        </p:tgtEl>
                                      </p:cBhvr>
                                    </p:animEffect>
                                    <p:animScale>
                                      <p:cBhvr>
                                        <p:cTn id="72"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1F80-3061-403A-8F23-E585D136BD8A}"/>
              </a:ext>
            </a:extLst>
          </p:cNvPr>
          <p:cNvSpPr>
            <a:spLocks noGrp="1"/>
          </p:cNvSpPr>
          <p:nvPr>
            <p:ph type="title"/>
          </p:nvPr>
        </p:nvSpPr>
        <p:spPr>
          <a:xfrm>
            <a:off x="838200" y="365125"/>
            <a:ext cx="10515600" cy="1460500"/>
          </a:xfrm>
        </p:spPr>
        <p:txBody>
          <a:bodyPr>
            <a:normAutofit fontScale="90000"/>
          </a:bodyPr>
          <a:lstStyle/>
          <a:p>
            <a:r>
              <a:rPr lang="en-US"/>
              <a:t>The additional amount of output that is produced if a particular input was increased by one unit, while holding all other inputs constant. </a:t>
            </a:r>
          </a:p>
        </p:txBody>
      </p:sp>
      <p:sp>
        <p:nvSpPr>
          <p:cNvPr id="3" name="Content Placeholder 2">
            <a:extLst>
              <a:ext uri="{FF2B5EF4-FFF2-40B4-BE49-F238E27FC236}">
                <a16:creationId xmlns:a16="http://schemas.microsoft.com/office/drawing/2014/main" id="{8AA181E6-9777-44B1-B232-F768AB20DDDF}"/>
              </a:ext>
            </a:extLst>
          </p:cNvPr>
          <p:cNvSpPr>
            <a:spLocks noGrp="1"/>
          </p:cNvSpPr>
          <p:nvPr>
            <p:ph sz="half" idx="1"/>
          </p:nvPr>
        </p:nvSpPr>
        <p:spPr>
          <a:xfrm>
            <a:off x="838200" y="2039815"/>
            <a:ext cx="5181600" cy="4137148"/>
          </a:xfrm>
        </p:spPr>
        <p:txBody>
          <a:bodyPr>
            <a:normAutofit fontScale="77500" lnSpcReduction="20000"/>
          </a:bodyPr>
          <a:lstStyle/>
          <a:p>
            <a:pPr marL="514350" indent="-514350">
              <a:buFont typeface="+mj-lt"/>
              <a:buAutoNum type="alphaLcParenR"/>
            </a:pPr>
            <a:r>
              <a:rPr lang="en-US"/>
              <a:t>Opportunity cost</a:t>
            </a:r>
          </a:p>
          <a:p>
            <a:pPr marL="514350" indent="-514350">
              <a:buFont typeface="+mj-lt"/>
              <a:buAutoNum type="alphaLcParenR"/>
            </a:pPr>
            <a:r>
              <a:rPr lang="en-US"/>
              <a:t>Feasible frontier</a:t>
            </a:r>
          </a:p>
          <a:p>
            <a:pPr marL="514350" indent="-514350">
              <a:buFont typeface="+mj-lt"/>
              <a:buAutoNum type="alphaLcParenR"/>
            </a:pPr>
            <a:r>
              <a:rPr lang="en-US"/>
              <a:t>Marginal product</a:t>
            </a:r>
          </a:p>
          <a:p>
            <a:pPr marL="514350" indent="-514350">
              <a:buFont typeface="+mj-lt"/>
              <a:buAutoNum type="alphaLcParenR"/>
            </a:pPr>
            <a:r>
              <a:rPr lang="en-US"/>
              <a:t>Marginal rate of transformation</a:t>
            </a:r>
          </a:p>
        </p:txBody>
      </p:sp>
      <p:sp>
        <p:nvSpPr>
          <p:cNvPr id="4" name="Content Placeholder 3">
            <a:extLst>
              <a:ext uri="{FF2B5EF4-FFF2-40B4-BE49-F238E27FC236}">
                <a16:creationId xmlns:a16="http://schemas.microsoft.com/office/drawing/2014/main" id="{3456D163-9510-4C32-9BFC-C174B3907E53}"/>
              </a:ext>
            </a:extLst>
          </p:cNvPr>
          <p:cNvSpPr>
            <a:spLocks noGrp="1"/>
          </p:cNvSpPr>
          <p:nvPr>
            <p:ph sz="half" idx="2"/>
          </p:nvPr>
        </p:nvSpPr>
        <p:spPr>
          <a:xfrm>
            <a:off x="6172200" y="1943099"/>
            <a:ext cx="5181600" cy="4233863"/>
          </a:xfrm>
        </p:spPr>
        <p:txBody>
          <a:bodyPr>
            <a:normAutofit fontScale="77500" lnSpcReduction="20000"/>
          </a:bodyPr>
          <a:lstStyle/>
          <a:p>
            <a:pPr marL="514350" indent="-514350">
              <a:buFont typeface="+mj-lt"/>
              <a:buAutoNum type="alphaLcParenR"/>
            </a:pPr>
            <a:r>
              <a:rPr lang="en-US"/>
              <a:t>When taking an action implies forgoing the next best alternative action, this is the net benefit of the foregone alternative.</a:t>
            </a:r>
          </a:p>
          <a:p>
            <a:pPr marL="514350" indent="-514350">
              <a:buFont typeface="+mj-lt"/>
              <a:buAutoNum type="alphaLcParenR"/>
            </a:pPr>
            <a:r>
              <a:rPr lang="en-US"/>
              <a:t>The curve made of points that defines the maximum feasible quantity of one good for a given quantity of the other.</a:t>
            </a:r>
          </a:p>
          <a:p>
            <a:pPr marL="514350" indent="-514350">
              <a:buFont typeface="+mj-lt"/>
              <a:buAutoNum type="alphaLcParenR"/>
            </a:pPr>
            <a:r>
              <a:rPr lang="en-US"/>
              <a:t>The additional amount of output that is produced if a particular input was increased by one unit, while holding all other inputs constant.</a:t>
            </a:r>
          </a:p>
          <a:p>
            <a:pPr marL="514350" indent="-514350">
              <a:buFont typeface="+mj-lt"/>
              <a:buAutoNum type="alphaLcParenR"/>
            </a:pPr>
            <a:r>
              <a:rPr lang="en-US"/>
              <a:t>The quantity of some good that must be sacrificed to acquire one additional unit of another good. At any point, it is the slope of the feasible frontier.</a:t>
            </a:r>
          </a:p>
        </p:txBody>
      </p:sp>
    </p:spTree>
    <p:extLst>
      <p:ext uri="{BB962C8B-B14F-4D97-AF65-F5344CB8AC3E}">
        <p14:creationId xmlns:p14="http://schemas.microsoft.com/office/powerpoint/2010/main" val="403546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par>
                          <p:cTn id="17" fill="hold">
                            <p:stCondLst>
                              <p:cond delay="500"/>
                            </p:stCondLst>
                            <p:childTnLst>
                              <p:par>
                                <p:cTn id="18" presetID="26" presetClass="emph" presetSubtype="0" fill="hold" nodeType="afterEffect">
                                  <p:stCondLst>
                                    <p:cond delay="0"/>
                                  </p:stCondLst>
                                  <p:childTnLst>
                                    <p:animEffect transition="out" filter="fade">
                                      <p:cBhvr>
                                        <p:cTn id="19" dur="500" tmFilter="0, 0; .2, .5; .8, .5; 1, 0"/>
                                        <p:tgtEl>
                                          <p:spTgt spid="3">
                                            <p:txEl>
                                              <p:pRg st="2" end="2"/>
                                            </p:txEl>
                                          </p:spTgt>
                                        </p:tgtEl>
                                      </p:cBhvr>
                                    </p:animEffect>
                                    <p:animScale>
                                      <p:cBhvr>
                                        <p:cTn id="20"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93697-73FD-4051-9E66-DA2D58CC7131}"/>
              </a:ext>
            </a:extLst>
          </p:cNvPr>
          <p:cNvSpPr>
            <a:spLocks noGrp="1"/>
          </p:cNvSpPr>
          <p:nvPr>
            <p:ph type="title"/>
          </p:nvPr>
        </p:nvSpPr>
        <p:spPr/>
        <p:txBody>
          <a:bodyPr/>
          <a:lstStyle/>
          <a:p>
            <a:r>
              <a:rPr lang="en-US"/>
              <a:t>A description of the benefit or cost we associate with each possible outcome. </a:t>
            </a:r>
          </a:p>
        </p:txBody>
      </p:sp>
      <p:sp>
        <p:nvSpPr>
          <p:cNvPr id="3" name="Content Placeholder 2">
            <a:extLst>
              <a:ext uri="{FF2B5EF4-FFF2-40B4-BE49-F238E27FC236}">
                <a16:creationId xmlns:a16="http://schemas.microsoft.com/office/drawing/2014/main" id="{25033757-B535-4046-A5FD-C6BD15809299}"/>
              </a:ext>
            </a:extLst>
          </p:cNvPr>
          <p:cNvSpPr>
            <a:spLocks noGrp="1"/>
          </p:cNvSpPr>
          <p:nvPr>
            <p:ph sz="half" idx="1"/>
          </p:nvPr>
        </p:nvSpPr>
        <p:spPr/>
        <p:txBody>
          <a:bodyPr>
            <a:normAutofit fontScale="92500" lnSpcReduction="20000"/>
          </a:bodyPr>
          <a:lstStyle/>
          <a:p>
            <a:pPr marL="514350" indent="-514350">
              <a:buFont typeface="+mj-lt"/>
              <a:buAutoNum type="alphaLcParenR"/>
            </a:pPr>
            <a:r>
              <a:rPr lang="en-US"/>
              <a:t>Economic cost</a:t>
            </a:r>
          </a:p>
          <a:p>
            <a:pPr marL="514350" indent="-514350">
              <a:buFont typeface="+mj-lt"/>
              <a:buAutoNum type="alphaLcParenR"/>
            </a:pPr>
            <a:r>
              <a:rPr lang="en-US"/>
              <a:t>Income effect</a:t>
            </a:r>
          </a:p>
          <a:p>
            <a:pPr marL="514350" indent="-514350">
              <a:buFont typeface="+mj-lt"/>
              <a:buAutoNum type="alphaLcParenR"/>
            </a:pPr>
            <a:r>
              <a:rPr lang="en-US"/>
              <a:t>Preferences</a:t>
            </a:r>
          </a:p>
          <a:p>
            <a:pPr marL="514350" indent="-514350">
              <a:buFont typeface="+mj-lt"/>
              <a:buAutoNum type="alphaLcParenR"/>
            </a:pPr>
            <a:r>
              <a:rPr lang="en-US"/>
              <a:t>Indifference curve</a:t>
            </a:r>
          </a:p>
        </p:txBody>
      </p:sp>
      <p:sp>
        <p:nvSpPr>
          <p:cNvPr id="4" name="Content Placeholder 3">
            <a:extLst>
              <a:ext uri="{FF2B5EF4-FFF2-40B4-BE49-F238E27FC236}">
                <a16:creationId xmlns:a16="http://schemas.microsoft.com/office/drawing/2014/main" id="{30B38239-86AB-4EE2-96F4-84D8DE535CDF}"/>
              </a:ext>
            </a:extLst>
          </p:cNvPr>
          <p:cNvSpPr>
            <a:spLocks noGrp="1"/>
          </p:cNvSpPr>
          <p:nvPr>
            <p:ph sz="half" idx="2"/>
          </p:nvPr>
        </p:nvSpPr>
        <p:spPr/>
        <p:txBody>
          <a:bodyPr>
            <a:normAutofit fontScale="92500" lnSpcReduction="20000"/>
          </a:bodyPr>
          <a:lstStyle/>
          <a:p>
            <a:pPr marL="514350" indent="-514350">
              <a:buFont typeface="+mj-lt"/>
              <a:buAutoNum type="alphaLcParenR"/>
            </a:pPr>
            <a:r>
              <a:rPr lang="en-US"/>
              <a:t>The out-of-pocket cost of an action, plus the opportunity cost.</a:t>
            </a:r>
          </a:p>
          <a:p>
            <a:pPr marL="514350" indent="-514350">
              <a:buFont typeface="+mj-lt"/>
              <a:buAutoNum type="alphaLcParenR"/>
            </a:pPr>
            <a:r>
              <a:rPr lang="en-US"/>
              <a:t>The effect that the additional income would have if there were no change in the price or opportunity cost.</a:t>
            </a:r>
          </a:p>
          <a:p>
            <a:pPr marL="514350" indent="-514350">
              <a:buFont typeface="+mj-lt"/>
              <a:buAutoNum type="alphaLcParenR"/>
            </a:pPr>
            <a:r>
              <a:rPr lang="en-US"/>
              <a:t> A description of the benefit or cost we associate with each possible outcome.</a:t>
            </a:r>
          </a:p>
          <a:p>
            <a:pPr marL="514350" indent="-514350">
              <a:buFont typeface="+mj-lt"/>
              <a:buAutoNum type="alphaLcParenR"/>
            </a:pPr>
            <a:r>
              <a:rPr lang="en-US"/>
              <a:t>A curve of the points which indicate the combina­tions of goods that provide a given level of utility to the individual.</a:t>
            </a:r>
          </a:p>
        </p:txBody>
      </p:sp>
    </p:spTree>
    <p:extLst>
      <p:ext uri="{BB962C8B-B14F-4D97-AF65-F5344CB8AC3E}">
        <p14:creationId xmlns:p14="http://schemas.microsoft.com/office/powerpoint/2010/main" val="282547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childTnLst>
                          </p:cTn>
                        </p:par>
                        <p:par>
                          <p:cTn id="25" fill="hold">
                            <p:stCondLst>
                              <p:cond delay="500"/>
                            </p:stCondLst>
                            <p:childTnLst>
                              <p:par>
                                <p:cTn id="26" presetID="26" presetClass="emph" presetSubtype="0" fill="hold" nodeType="afterEffect">
                                  <p:stCondLst>
                                    <p:cond delay="0"/>
                                  </p:stCondLst>
                                  <p:childTnLst>
                                    <p:animEffect transition="out" filter="fade">
                                      <p:cBhvr>
                                        <p:cTn id="27" dur="500" tmFilter="0, 0; .2, .5; .8, .5; 1, 0"/>
                                        <p:tgtEl>
                                          <p:spTgt spid="3">
                                            <p:txEl>
                                              <p:pRg st="2" end="2"/>
                                            </p:txEl>
                                          </p:spTgt>
                                        </p:tgtEl>
                                      </p:cBhvr>
                                    </p:animEffect>
                                    <p:animScale>
                                      <p:cBhvr>
                                        <p:cTn id="28"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C5946-343B-4297-8851-E19145BC85EE}"/>
              </a:ext>
            </a:extLst>
          </p:cNvPr>
          <p:cNvSpPr>
            <a:spLocks noGrp="1"/>
          </p:cNvSpPr>
          <p:nvPr>
            <p:ph type="title"/>
          </p:nvPr>
        </p:nvSpPr>
        <p:spPr/>
        <p:txBody>
          <a:bodyPr/>
          <a:lstStyle/>
          <a:p>
            <a:r>
              <a:rPr lang="en-US"/>
              <a:t>A good that is valued, and for which there is an opportunity cost of acquiring more.</a:t>
            </a:r>
          </a:p>
        </p:txBody>
      </p:sp>
      <p:sp>
        <p:nvSpPr>
          <p:cNvPr id="3" name="Content Placeholder 2">
            <a:extLst>
              <a:ext uri="{FF2B5EF4-FFF2-40B4-BE49-F238E27FC236}">
                <a16:creationId xmlns:a16="http://schemas.microsoft.com/office/drawing/2014/main" id="{B4EC8252-EF46-4E19-89BC-A0D770AE9AB5}"/>
              </a:ext>
            </a:extLst>
          </p:cNvPr>
          <p:cNvSpPr>
            <a:spLocks noGrp="1"/>
          </p:cNvSpPr>
          <p:nvPr>
            <p:ph sz="half" idx="1"/>
          </p:nvPr>
        </p:nvSpPr>
        <p:spPr/>
        <p:txBody>
          <a:bodyPr>
            <a:normAutofit fontScale="77500" lnSpcReduction="20000"/>
          </a:bodyPr>
          <a:lstStyle/>
          <a:p>
            <a:pPr marL="514350" indent="-514350">
              <a:buFont typeface="+mj-lt"/>
              <a:buAutoNum type="alphaLcParenR"/>
            </a:pPr>
            <a:r>
              <a:rPr lang="en-US"/>
              <a:t>Scarcity</a:t>
            </a:r>
          </a:p>
          <a:p>
            <a:pPr marL="514350" indent="-514350">
              <a:buFont typeface="+mj-lt"/>
              <a:buAutoNum type="alphaLcParenR"/>
            </a:pPr>
            <a:r>
              <a:rPr lang="en-US"/>
              <a:t>Consumption good</a:t>
            </a:r>
          </a:p>
          <a:p>
            <a:pPr marL="514350" indent="-514350">
              <a:buFont typeface="+mj-lt"/>
              <a:buAutoNum type="alphaLcParenR"/>
            </a:pPr>
            <a:r>
              <a:rPr lang="en-US"/>
              <a:t>Economic rent</a:t>
            </a:r>
          </a:p>
          <a:p>
            <a:pPr marL="514350" indent="-514350">
              <a:buFont typeface="+mj-lt"/>
              <a:buAutoNum type="alphaLcParenR"/>
            </a:pPr>
            <a:r>
              <a:rPr lang="en-US"/>
              <a:t>Marginal rate of transformation</a:t>
            </a:r>
          </a:p>
          <a:p>
            <a:pPr marL="514350" indent="-514350">
              <a:buFont typeface="+mj-lt"/>
              <a:buAutoNum type="alphaLcParenR"/>
            </a:pPr>
            <a:endParaRPr lang="en-US"/>
          </a:p>
        </p:txBody>
      </p:sp>
      <p:sp>
        <p:nvSpPr>
          <p:cNvPr id="4" name="Content Placeholder 3">
            <a:extLst>
              <a:ext uri="{FF2B5EF4-FFF2-40B4-BE49-F238E27FC236}">
                <a16:creationId xmlns:a16="http://schemas.microsoft.com/office/drawing/2014/main" id="{855CC0B4-8C44-4FDC-B4CA-2A9C2C266009}"/>
              </a:ext>
            </a:extLst>
          </p:cNvPr>
          <p:cNvSpPr>
            <a:spLocks noGrp="1"/>
          </p:cNvSpPr>
          <p:nvPr>
            <p:ph sz="half" idx="2"/>
          </p:nvPr>
        </p:nvSpPr>
        <p:spPr/>
        <p:txBody>
          <a:bodyPr>
            <a:normAutofit fontScale="77500" lnSpcReduction="20000"/>
          </a:bodyPr>
          <a:lstStyle/>
          <a:p>
            <a:pPr marL="514350" indent="-514350">
              <a:buFont typeface="+mj-lt"/>
              <a:buAutoNum type="alphaLcParenR"/>
            </a:pPr>
            <a:r>
              <a:rPr lang="en-US"/>
              <a:t>A good that is valued, and for which there is an opportunity cost of acquiring more.</a:t>
            </a:r>
          </a:p>
          <a:p>
            <a:pPr marL="514350" indent="-514350">
              <a:buFont typeface="+mj-lt"/>
              <a:buAutoNum type="alphaLcParenR"/>
            </a:pPr>
            <a:r>
              <a:rPr lang="en-US"/>
              <a:t>A good or service that satisfies the needs of consumers over a short period.</a:t>
            </a:r>
          </a:p>
          <a:p>
            <a:pPr marL="514350" indent="-514350">
              <a:buFont typeface="+mj-lt"/>
              <a:buAutoNum type="alphaLcParenR"/>
            </a:pPr>
            <a:r>
              <a:rPr lang="en-US"/>
              <a:t>A payment or other benefit received above and beyond what the individual would have received in his or her next best alternative (or reservation option).</a:t>
            </a:r>
          </a:p>
          <a:p>
            <a:pPr marL="514350" indent="-514350">
              <a:buFont typeface="+mj-lt"/>
              <a:buAutoNum type="alphaLcParenR"/>
            </a:pPr>
            <a:r>
              <a:rPr lang="en-US"/>
              <a:t>The quantity of some good that must be sacrificed to acquire one additional unit of another good. At any point, it is the slope of the feasible frontier.</a:t>
            </a:r>
          </a:p>
        </p:txBody>
      </p:sp>
    </p:spTree>
    <p:extLst>
      <p:ext uri="{BB962C8B-B14F-4D97-AF65-F5344CB8AC3E}">
        <p14:creationId xmlns:p14="http://schemas.microsoft.com/office/powerpoint/2010/main" val="335902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6" presetClass="emph" presetSubtype="0" fill="hold" nodeType="afterEffect">
                                  <p:stCondLst>
                                    <p:cond delay="0"/>
                                  </p:stCondLst>
                                  <p:childTnLst>
                                    <p:animEffect transition="out" filter="fade">
                                      <p:cBhvr>
                                        <p:cTn id="27" dur="500" tmFilter="0, 0; .2, .5; .8, .5; 1, 0"/>
                                        <p:tgtEl>
                                          <p:spTgt spid="3">
                                            <p:txEl>
                                              <p:pRg st="0" end="0"/>
                                            </p:txEl>
                                          </p:spTgt>
                                        </p:tgtEl>
                                      </p:cBhvr>
                                    </p:animEffect>
                                    <p:animScale>
                                      <p:cBhvr>
                                        <p:cTn id="28"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2909</Words>
  <Application>Microsoft Office PowerPoint</Application>
  <PresentationFormat>Widescreen</PresentationFormat>
  <Paragraphs>348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Cambria</vt:lpstr>
      <vt:lpstr>Times</vt:lpstr>
      <vt:lpstr>Office Theme</vt:lpstr>
      <vt:lpstr>Unit 3 Lab Review</vt:lpstr>
      <vt:lpstr>A good or service that satisfies the needs of consumers over a short period.</vt:lpstr>
      <vt:lpstr>The trade-off that a person is willing to make between two goods. At any point, this is the slope of the indifference curve. </vt:lpstr>
      <vt:lpstr>A curve of the points which indicate the combinations of goods that provide a given level of utility to the individual.</vt:lpstr>
      <vt:lpstr>The curve made of points that defines the maximum feasible quantity of one good for a given quantity of the other. </vt:lpstr>
      <vt:lpstr>A payment or other benefit received above and beyond what the individual would have received in his or her next best alternative (or reservation option).</vt:lpstr>
      <vt:lpstr>The additional amount of output that is produced if a particular input was increased by one unit, while holding all other inputs constant. </vt:lpstr>
      <vt:lpstr>A description of the benefit or cost we associate with each possible outcome. </vt:lpstr>
      <vt:lpstr>A good that is valued, and for which there is an opportunity cost of acquiring more.</vt:lpstr>
      <vt:lpstr>A description of the benefit or cost we associate with each possible outcome. </vt:lpstr>
      <vt:lpstr>The quantity of some good that must be sacrificed to acquire one additional unit of another good. At any point, it is the slope of the feasible frontier. </vt:lpstr>
      <vt:lpstr>A graphical or mathematical expression describing the amount of output that can be produced by any given amount or combination of input(s). The function describes differing technologies capable of producing the same thing. </vt:lpstr>
      <vt:lpstr>When two curves share one point in common but do not cross. The tangent to a curve at a given point is a straight line that touches the curve at that point but does not cross it. </vt:lpstr>
      <vt:lpstr>A numerical indicator of the value that one places on an outcome, such that higher valued outcomes will be chosen over lower valued ones when both are feasible. </vt:lpstr>
      <vt:lpstr>All of the combinations of the things under consideration that a decision-maker could choose given the economic, physical or other constraints that he faces.</vt:lpstr>
      <vt:lpstr>This problem is about how we can do the best for ourselves, given our preferences and constraints, and when the things we value are scarce. </vt:lpstr>
      <vt:lpstr>A situation in which the use of an additional unit of a factor of production results in a smaller increase in output than the previous increase. </vt:lpstr>
      <vt:lpstr>The effect that the additional income would have if there were no change in the price or opportunity cost.</vt:lpstr>
      <vt:lpstr>PowerPoint Presentation</vt:lpstr>
      <vt:lpstr>PowerPoint Presentation</vt:lpstr>
      <vt:lpstr>PowerPoint Presentation</vt:lpstr>
      <vt:lpstr>PowerPoint Presentation</vt:lpstr>
      <vt:lpstr>PowerPoint Presentation</vt:lpstr>
      <vt:lpstr>Paper Aeroplanes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Lab Review</dc:title>
  <dc:creator>McCoy, Brandon</dc:creator>
  <cp:lastModifiedBy>McCoy, Brandon</cp:lastModifiedBy>
  <cp:revision>1</cp:revision>
  <dcterms:created xsi:type="dcterms:W3CDTF">2021-09-16T18:42:02Z</dcterms:created>
  <dcterms:modified xsi:type="dcterms:W3CDTF">2021-09-17T18:33:44Z</dcterms:modified>
</cp:coreProperties>
</file>